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7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Lst>
  <p:sldSz cx="9144000" cy="5143500" type="screen16x9"/>
  <p:notesSz cx="6858000" cy="9144000"/>
  <p:embeddedFontLst>
    <p:embeddedFont>
      <p:font typeface="Roboto" panose="02000000000000000000" pitchFamily="2" charset="0"/>
      <p:regular r:id="rId77"/>
      <p:bold r:id="rId78"/>
      <p:italic r:id="rId79"/>
      <p:boldItalic r:id="rId80"/>
    </p:embeddedFont>
    <p:embeddedFont>
      <p:font typeface="Roboto Light" panose="02000000000000000000" pitchFamily="2" charset="0"/>
      <p:regular r:id="rId81"/>
      <p:bold r:id="rId82"/>
      <p:italic r:id="rId83"/>
      <p:boldItalic r:id="rId84"/>
    </p:embeddedFont>
    <p:embeddedFont>
      <p:font typeface="Roboto Medium" panose="02000000000000000000" pitchFamily="2" charset="0"/>
      <p:regular r:id="rId85"/>
      <p:bold r:id="rId86"/>
      <p:italic r:id="rId87"/>
      <p:boldItalic r:id="rId88"/>
    </p:embeddedFont>
    <p:embeddedFont>
      <p:font typeface="Roboto Mono" pitchFamily="2" charset="0"/>
      <p:regular r:id="rId89"/>
      <p:bold r:id="rId90"/>
      <p:italic r:id="rId91"/>
      <p:boldItalic r:id="rId92"/>
    </p:embeddedFont>
    <p:embeddedFont>
      <p:font typeface="Roboto Mono Light" pitchFamily="2" charset="0"/>
      <p:regular r:id="rId93"/>
      <p:bold r:id="rId94"/>
      <p:italic r:id="rId95"/>
      <p:boldItalic r:id="rId96"/>
    </p:embeddedFont>
    <p:embeddedFont>
      <p:font typeface="Roboto Mono Medium" pitchFamily="2" charset="0"/>
      <p:regular r:id="rId97"/>
      <p:bold r:id="rId98"/>
      <p:italic r:id="rId99"/>
      <p:boldItalic r:id="rId100"/>
    </p:embeddedFont>
    <p:embeddedFont>
      <p:font typeface="Roboto Thin"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94558"/>
  </p:normalViewPr>
  <p:slideViewPr>
    <p:cSldViewPr snapToGrid="0" snapToObjects="1">
      <p:cViewPr varScale="1">
        <p:scale>
          <a:sx n="208" d="100"/>
          <a:sy n="208" d="100"/>
        </p:scale>
        <p:origin x="9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7.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59a6bc65e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59a6bc65e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59b2274e7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59b2274e7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5c4cef0e48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5c4cef0e4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56b5faa7c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56b5faa7c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59b2274e7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59b2274e7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56b5faa7c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56b5faa7c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56b5faa7c0_0_1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56b5faa7c0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59a6bc65e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59a6bc65e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59b2274e7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59b2274e7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59b2274e7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59b2274e7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5468a194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5468a194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56b5faa7c0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56b5faa7c0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56b5faa7c0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56b5faa7c0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59a6bc65e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59a6bc65e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59a6bc65ea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59a6bc65e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5c4cef0e4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5c4cef0e4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5c4cef0e4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5c4cef0e4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5c4cef0e4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5c4cef0e4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5c4cef0e4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5c4cef0e4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59a6bc65ea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59a6bc65ea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59a6bc65ea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59a6bc65ea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59b2274e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59b2274e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59a6bc65ea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59a6bc65e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5c4cef0e4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5c4cef0e4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5c4cef0e48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5c4cef0e4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5c4cef0e48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5c4cef0e4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5c4cef0e4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5c4cef0e4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5c4cef0e48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5c4cef0e48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56b5faa7c0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56b5faa7c0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56b5faa7c0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56b5faa7c0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56b5faa7c0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56b5faa7c0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56b5faa7c0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56b5faa7c0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59b2274e7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59b2274e7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0"/>
        <p:cNvGrpSpPr/>
        <p:nvPr/>
      </p:nvGrpSpPr>
      <p:grpSpPr>
        <a:xfrm>
          <a:off x="0" y="0"/>
          <a:ext cx="0" cy="0"/>
          <a:chOff x="0" y="0"/>
          <a:chExt cx="0" cy="0"/>
        </a:xfrm>
      </p:grpSpPr>
      <p:sp>
        <p:nvSpPr>
          <p:cNvPr id="2351" name="Google Shape;2351;g56b5faa7c0_0_1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2" name="Google Shape;2352;g56b5faa7c0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56b5faa7c0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56b5faa7c0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59a6bc65e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59a6bc65e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59a6bc65ea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59a6bc65e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59a6bc65ea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59a6bc65ea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59a6bc65ea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59a6bc65ea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59a6bc65ea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59a6bc65ea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59a6bc65ea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59a6bc65ea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59a6bc65ea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59a6bc65ea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59b2274e7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59b2274e7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552ab296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552ab29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59b2274e7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59b2274e7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59b2274e72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59b2274e7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g59b2274e7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59b2274e7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59b2274e72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59b2274e7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59b2274e72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59b2274e7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59b2274e72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59b2274e72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59b2274e72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59b2274e72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56b5faa7c0_0_1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3" name="Google Shape;2503;g56b5faa7c0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5468a19447_0_1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5468a19447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56b5faa7c0_0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56b5faa7c0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552ab2960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552ab2960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59b2274e72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59b2274e72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59b2274e72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59b2274e7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59b2274e7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59b2274e7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59b2274e72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59b2274e7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59b2274e72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59b2274e72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59b2274e72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59b2274e72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59b2274e72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59b2274e72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59b2274e72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59b2274e72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59b2274e72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59b2274e72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59b2274e72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59b2274e72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5c4cef0e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5c4cef0e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6"/>
        <p:cNvGrpSpPr/>
        <p:nvPr/>
      </p:nvGrpSpPr>
      <p:grpSpPr>
        <a:xfrm>
          <a:off x="0" y="0"/>
          <a:ext cx="0" cy="0"/>
          <a:chOff x="0" y="0"/>
          <a:chExt cx="0" cy="0"/>
        </a:xfrm>
      </p:grpSpPr>
      <p:sp>
        <p:nvSpPr>
          <p:cNvPr id="2617" name="Google Shape;2617;g5c4cef0e48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8" name="Google Shape;2618;g5c4cef0e4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5c4cef0e4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7" name="Google Shape;2627;g5c4cef0e4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56b5faa7c0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56b5faa7c0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5468a19447_0_2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5468a19447_0_2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5c4cef0e4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5c4cef0e4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59a6bc65e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59a6bc65e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57.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7.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SIEMS, Day 3</a:t>
            </a:r>
            <a:endParaRPr/>
          </a:p>
        </p:txBody>
      </p:sp>
      <p:sp>
        <p:nvSpPr>
          <p:cNvPr id="2030" name="Google Shape;2030;p10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rgbClr val="38761D"/>
                </a:solidFill>
              </a:rPr>
              <a:t>Splunk</a:t>
            </a:r>
            <a:r>
              <a:rPr lang="en"/>
              <a:t>: Reports, Statistics, Dashboards and Visualizations</a:t>
            </a:r>
            <a:endParaRPr>
              <a:solidFill>
                <a:srgbClr val="1C45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Contingency </a:t>
            </a:r>
            <a:r>
              <a:rPr lang="en"/>
              <a:t>Warm-Up Review</a:t>
            </a:r>
            <a:endParaRPr/>
          </a:p>
        </p:txBody>
      </p:sp>
      <p:sp>
        <p:nvSpPr>
          <p:cNvPr id="2111" name="Google Shape;2111;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Where was the attacker trying to gain access?</a:t>
            </a:r>
            <a:endParaRPr b="1"/>
          </a:p>
        </p:txBody>
      </p:sp>
      <p:sp>
        <p:nvSpPr>
          <p:cNvPr id="2112" name="Google Shape;211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13" name="Google Shape;2113;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Contingency </a:t>
            </a:r>
            <a:r>
              <a:rPr lang="en"/>
              <a:t>Warm-Up Review</a:t>
            </a:r>
            <a:endParaRPr/>
          </a:p>
        </p:txBody>
      </p:sp>
      <p:sp>
        <p:nvSpPr>
          <p:cNvPr id="2119" name="Google Shape;2119;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Where was the attacker trying to gain access?</a:t>
            </a:r>
            <a:endParaRPr b="1"/>
          </a:p>
        </p:txBody>
      </p:sp>
      <p:sp>
        <p:nvSpPr>
          <p:cNvPr id="2120" name="Google Shape;212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21" name="Google Shape;2121;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2" name="Google Shape;2122;p113"/>
          <p:cNvSpPr txBox="1">
            <a:spLocks noGrp="1"/>
          </p:cNvSpPr>
          <p:nvPr>
            <p:ph type="body" idx="3"/>
          </p:nvPr>
        </p:nvSpPr>
        <p:spPr>
          <a:xfrm>
            <a:off x="175" y="1194250"/>
            <a:ext cx="9144000" cy="1040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highlight>
                  <a:srgbClr val="FFFF00"/>
                </a:highlight>
              </a:rPr>
              <a:t>U</a:t>
            </a:r>
            <a:r>
              <a:rPr lang="en" sz="1600" b="1">
                <a:highlight>
                  <a:srgbClr val="FFFF00"/>
                </a:highlight>
                <a:latin typeface="Roboto Mono"/>
                <a:ea typeface="Roboto Mono"/>
                <a:cs typeface="Roboto Mono"/>
                <a:sym typeface="Roboto Mono"/>
              </a:rPr>
              <a:t>ser_f</a:t>
            </a:r>
            <a:r>
              <a:rPr lang="en" sz="1600" b="1">
                <a:highlight>
                  <a:srgbClr val="FFFF00"/>
                </a:highlight>
              </a:rPr>
              <a:t> and </a:t>
            </a:r>
            <a:r>
              <a:rPr lang="en" sz="1600" b="1">
                <a:highlight>
                  <a:srgbClr val="FFFF00"/>
                </a:highlight>
                <a:latin typeface="Roboto Mono"/>
                <a:ea typeface="Roboto Mono"/>
                <a:cs typeface="Roboto Mono"/>
                <a:sym typeface="Roboto Mono"/>
              </a:rPr>
              <a:t>Domain_E</a:t>
            </a:r>
            <a:r>
              <a:rPr lang="en" sz="1600" b="1">
                <a:highlight>
                  <a:srgbClr val="FFFF00"/>
                </a:highlight>
              </a:rPr>
              <a:t>, which showed 57 locked events.</a:t>
            </a:r>
            <a:endParaRPr sz="1600" b="1">
              <a:highlight>
                <a:srgbClr val="FFFF00"/>
              </a:highlight>
            </a:endParaRPr>
          </a:p>
          <a:p>
            <a:pPr marL="0" lvl="0" indent="0" algn="l" rtl="0">
              <a:spcBef>
                <a:spcPts val="800"/>
              </a:spcBef>
              <a:spcAft>
                <a:spcPts val="8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Contingency </a:t>
            </a:r>
            <a:r>
              <a:rPr lang="en"/>
              <a:t>Warm-Up Review</a:t>
            </a:r>
            <a:endParaRPr/>
          </a:p>
        </p:txBody>
      </p:sp>
      <p:sp>
        <p:nvSpPr>
          <p:cNvPr id="2128" name="Google Shape;2128;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Additional Challenge:  U</a:t>
            </a:r>
            <a:r>
              <a:rPr lang="en"/>
              <a:t>sing the access_30DAY.log file, give another example of where a contingency table can be used such as </a:t>
            </a:r>
            <a:r>
              <a:rPr lang="en" b="1"/>
              <a:t>User agent and status </a:t>
            </a:r>
            <a:r>
              <a:rPr lang="en"/>
              <a:t>analysis.</a:t>
            </a:r>
            <a:endParaRPr b="1"/>
          </a:p>
        </p:txBody>
      </p:sp>
      <p:sp>
        <p:nvSpPr>
          <p:cNvPr id="2129" name="Google Shape;2129;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30" name="Google Shape;2130;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31" name="Google Shape;2131;p114"/>
          <p:cNvPicPr preferRelativeResize="0"/>
          <p:nvPr/>
        </p:nvPicPr>
        <p:blipFill>
          <a:blip r:embed="rId3">
            <a:alphaModFix/>
          </a:blip>
          <a:stretch>
            <a:fillRect/>
          </a:stretch>
        </p:blipFill>
        <p:spPr>
          <a:xfrm>
            <a:off x="186801" y="1633181"/>
            <a:ext cx="8770400" cy="2871994"/>
          </a:xfrm>
          <a:prstGeom prst="rect">
            <a:avLst/>
          </a:prstGeom>
          <a:noFill/>
          <a:ln>
            <a:noFill/>
          </a:ln>
          <a:effectLst>
            <a:outerShdw blurRad="500063" dist="19050" dir="5400000" algn="bl" rotWithShape="0">
              <a:srgbClr val="073763">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Generating Reports in Splunk</a:t>
            </a:r>
            <a:endParaRPr/>
          </a:p>
        </p:txBody>
      </p:sp>
      <p:sp>
        <p:nvSpPr>
          <p:cNvPr id="2137" name="Google Shape;2137;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38" name="Google Shape;2138;p11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39" name="Google Shape;2139;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Generating Reports in Splunk</a:t>
            </a:r>
            <a:endParaRPr/>
          </a:p>
        </p:txBody>
      </p:sp>
      <p:sp>
        <p:nvSpPr>
          <p:cNvPr id="2145" name="Google Shape;214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46" name="Google Shape;2146;p116"/>
          <p:cNvSpPr txBox="1">
            <a:spLocks noGrp="1"/>
          </p:cNvSpPr>
          <p:nvPr>
            <p:ph type="body" idx="3"/>
          </p:nvPr>
        </p:nvSpPr>
        <p:spPr>
          <a:xfrm>
            <a:off x="0" y="760650"/>
            <a:ext cx="9144000" cy="1718400"/>
          </a:xfrm>
          <a:prstGeom prst="rect">
            <a:avLst/>
          </a:prstGeom>
        </p:spPr>
        <p:txBody>
          <a:bodyPr spcFirstLastPara="1" wrap="square" lIns="457200" tIns="0" rIns="457200" bIns="914400" anchor="t" anchorCtr="0">
            <a:noAutofit/>
          </a:bodyPr>
          <a:lstStyle/>
          <a:p>
            <a:pPr marL="0" lvl="0" indent="0" algn="l" rtl="0">
              <a:lnSpc>
                <a:spcPct val="200000"/>
              </a:lnSpc>
              <a:spcBef>
                <a:spcPts val="0"/>
              </a:spcBef>
              <a:spcAft>
                <a:spcPts val="0"/>
              </a:spcAft>
              <a:buNone/>
            </a:pPr>
            <a:r>
              <a:rPr lang="en" sz="1700"/>
              <a:t>Reports are created when you </a:t>
            </a:r>
            <a:r>
              <a:rPr lang="en" sz="1700" b="1"/>
              <a:t>save a search</a:t>
            </a:r>
            <a:r>
              <a:rPr lang="en" sz="1700"/>
              <a:t>. </a:t>
            </a:r>
            <a:endParaRPr sz="1700"/>
          </a:p>
          <a:p>
            <a:pPr marL="457200" lvl="0" indent="-336550" algn="l" rtl="0">
              <a:lnSpc>
                <a:spcPct val="113000"/>
              </a:lnSpc>
              <a:spcBef>
                <a:spcPts val="100"/>
              </a:spcBef>
              <a:spcAft>
                <a:spcPts val="0"/>
              </a:spcAft>
              <a:buSzPts val="1700"/>
              <a:buChar char="●"/>
            </a:pPr>
            <a:r>
              <a:rPr lang="en" sz="1700"/>
              <a:t>Each report contains the events, field and statistical data that was generated from running the SPL search command. </a:t>
            </a:r>
            <a:endParaRPr sz="1700"/>
          </a:p>
          <a:p>
            <a:pPr marL="0" lvl="0" indent="0" algn="l" rtl="0">
              <a:lnSpc>
                <a:spcPct val="200000"/>
              </a:lnSpc>
              <a:spcBef>
                <a:spcPts val="1800"/>
              </a:spcBef>
              <a:spcAft>
                <a:spcPts val="0"/>
              </a:spcAft>
              <a:buNone/>
            </a:pPr>
            <a:r>
              <a:rPr lang="en" sz="1700"/>
              <a:t>Reports can be run anytime and they </a:t>
            </a:r>
            <a:r>
              <a:rPr lang="en" sz="1700" b="1"/>
              <a:t>fetch fresh search results</a:t>
            </a:r>
            <a:r>
              <a:rPr lang="en" sz="1700"/>
              <a:t> each time they run. </a:t>
            </a:r>
            <a:endParaRPr sz="1700"/>
          </a:p>
          <a:p>
            <a:pPr marL="0" lvl="0" indent="0" algn="l" rtl="0">
              <a:lnSpc>
                <a:spcPct val="200000"/>
              </a:lnSpc>
              <a:spcBef>
                <a:spcPts val="800"/>
              </a:spcBef>
              <a:spcAft>
                <a:spcPts val="0"/>
              </a:spcAft>
              <a:buNone/>
            </a:pPr>
            <a:r>
              <a:rPr lang="en" sz="1700"/>
              <a:t>Reports can be </a:t>
            </a:r>
            <a:r>
              <a:rPr lang="en" sz="1700" b="1"/>
              <a:t>scheduled</a:t>
            </a:r>
            <a:r>
              <a:rPr lang="en" sz="1700"/>
              <a:t> to run at any interval . </a:t>
            </a:r>
            <a:endParaRPr sz="1700"/>
          </a:p>
          <a:p>
            <a:pPr marL="0" lvl="0" indent="0" algn="l" rtl="0">
              <a:lnSpc>
                <a:spcPct val="200000"/>
              </a:lnSpc>
              <a:spcBef>
                <a:spcPts val="800"/>
              </a:spcBef>
              <a:spcAft>
                <a:spcPts val="0"/>
              </a:spcAft>
              <a:buClr>
                <a:schemeClr val="dk1"/>
              </a:buClr>
              <a:buSzPts val="1100"/>
              <a:buFont typeface="Arial"/>
              <a:buNone/>
            </a:pPr>
            <a:r>
              <a:rPr lang="en" sz="1700">
                <a:solidFill>
                  <a:schemeClr val="dk1"/>
                </a:solidFill>
              </a:rPr>
              <a:t>Reports show </a:t>
            </a:r>
            <a:r>
              <a:rPr lang="en" sz="1700" b="1">
                <a:solidFill>
                  <a:schemeClr val="dk1"/>
                </a:solidFill>
              </a:rPr>
              <a:t>statistics</a:t>
            </a:r>
            <a:r>
              <a:rPr lang="en" sz="1700">
                <a:solidFill>
                  <a:schemeClr val="dk1"/>
                </a:solidFill>
              </a:rPr>
              <a:t> and </a:t>
            </a:r>
            <a:r>
              <a:rPr lang="en" sz="1700" b="1">
                <a:solidFill>
                  <a:schemeClr val="dk1"/>
                </a:solidFill>
              </a:rPr>
              <a:t>visualizations</a:t>
            </a:r>
            <a:r>
              <a:rPr lang="en" sz="1700">
                <a:solidFill>
                  <a:schemeClr val="dk1"/>
                </a:solidFill>
              </a:rPr>
              <a:t>. They can also be used in </a:t>
            </a:r>
            <a:r>
              <a:rPr lang="en" sz="1700" b="1">
                <a:solidFill>
                  <a:schemeClr val="dk1"/>
                </a:solidFill>
              </a:rPr>
              <a:t>dashboards</a:t>
            </a:r>
            <a:r>
              <a:rPr lang="en" sz="1700">
                <a:solidFill>
                  <a:schemeClr val="dk1"/>
                </a:solidFill>
              </a:rPr>
              <a:t>. </a:t>
            </a:r>
            <a:endParaRPr sz="1700">
              <a:solidFill>
                <a:schemeClr val="dk1"/>
              </a:solidFill>
            </a:endParaRPr>
          </a:p>
          <a:p>
            <a:pPr marL="0" lvl="0" indent="0" algn="l" rtl="0">
              <a:lnSpc>
                <a:spcPct val="200000"/>
              </a:lnSpc>
              <a:spcBef>
                <a:spcPts val="800"/>
              </a:spcBef>
              <a:spcAft>
                <a:spcPts val="800"/>
              </a:spcAft>
              <a:buClr>
                <a:schemeClr val="dk1"/>
              </a:buClr>
              <a:buSzPts val="1100"/>
              <a:buFont typeface="Arial"/>
              <a:buNone/>
            </a:pPr>
            <a:r>
              <a:rPr lang="en" sz="1700">
                <a:solidFill>
                  <a:schemeClr val="dk1"/>
                </a:solidFill>
              </a:rPr>
              <a:t>Reports can be run as </a:t>
            </a:r>
            <a:r>
              <a:rPr lang="en" sz="1700" b="1">
                <a:solidFill>
                  <a:schemeClr val="dk1"/>
                </a:solidFill>
              </a:rPr>
              <a:t>historical searches</a:t>
            </a:r>
            <a:r>
              <a:rPr lang="en" sz="1700">
                <a:solidFill>
                  <a:schemeClr val="dk1"/>
                </a:solidFill>
              </a:rPr>
              <a:t> during a security incident investigation.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Reports and Dashboards Demo </a:t>
            </a:r>
            <a:endParaRPr/>
          </a:p>
        </p:txBody>
      </p:sp>
      <p:sp>
        <p:nvSpPr>
          <p:cNvPr id="2152" name="Google Shape;2152;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Now that you’re more familiar with searching in Splunk, the next step is creating </a:t>
            </a:r>
            <a:r>
              <a:rPr lang="en"/>
              <a:t>reports</a:t>
            </a:r>
            <a:r>
              <a:rPr lang="en">
                <a:latin typeface="Roboto Light"/>
                <a:ea typeface="Roboto Light"/>
                <a:cs typeface="Roboto Light"/>
                <a:sym typeface="Roboto Light"/>
              </a:rPr>
              <a:t> and </a:t>
            </a:r>
            <a:r>
              <a:rPr lang="en"/>
              <a:t>dashboards</a:t>
            </a:r>
            <a:r>
              <a:rPr lang="en">
                <a:latin typeface="Roboto Light"/>
                <a:ea typeface="Roboto Light"/>
                <a:cs typeface="Roboto Light"/>
                <a:sym typeface="Roboto Light"/>
              </a:rPr>
              <a:t> from search results. </a:t>
            </a:r>
            <a:endParaRPr>
              <a:latin typeface="Roboto Light"/>
              <a:ea typeface="Roboto Light"/>
              <a:cs typeface="Roboto Light"/>
              <a:sym typeface="Roboto Light"/>
            </a:endParaRPr>
          </a:p>
        </p:txBody>
      </p:sp>
      <p:sp>
        <p:nvSpPr>
          <p:cNvPr id="2153" name="Google Shape;2153;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2154" name="Google Shape;2154;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55" name="Google Shape;2155;p117"/>
          <p:cNvPicPr preferRelativeResize="0"/>
          <p:nvPr/>
        </p:nvPicPr>
        <p:blipFill>
          <a:blip r:embed="rId3">
            <a:alphaModFix/>
          </a:blip>
          <a:stretch>
            <a:fillRect/>
          </a:stretch>
        </p:blipFill>
        <p:spPr>
          <a:xfrm>
            <a:off x="587675" y="2945325"/>
            <a:ext cx="4652671" cy="1743149"/>
          </a:xfrm>
          <a:prstGeom prst="rect">
            <a:avLst/>
          </a:prstGeom>
          <a:noFill/>
          <a:ln>
            <a:noFill/>
          </a:ln>
          <a:effectLst>
            <a:outerShdw blurRad="328613" dist="28575" dir="5400000" algn="bl" rotWithShape="0">
              <a:srgbClr val="6FA8DC">
                <a:alpha val="50000"/>
              </a:srgbClr>
            </a:outerShdw>
            <a:reflection stA="91000" endPos="30000" dist="38100" dir="5400000" fadeDir="5400012" sy="-100000" algn="bl" rotWithShape="0"/>
          </a:effectLst>
        </p:spPr>
      </p:pic>
      <p:pic>
        <p:nvPicPr>
          <p:cNvPr id="2156" name="Google Shape;2156;p117"/>
          <p:cNvPicPr preferRelativeResize="0"/>
          <p:nvPr/>
        </p:nvPicPr>
        <p:blipFill>
          <a:blip r:embed="rId4">
            <a:alphaModFix/>
          </a:blip>
          <a:stretch>
            <a:fillRect/>
          </a:stretch>
        </p:blipFill>
        <p:spPr>
          <a:xfrm>
            <a:off x="5240300" y="1650737"/>
            <a:ext cx="3318863" cy="3107013"/>
          </a:xfrm>
          <a:prstGeom prst="rect">
            <a:avLst/>
          </a:prstGeom>
          <a:noFill/>
          <a:ln>
            <a:noFill/>
          </a:ln>
          <a:effectLst>
            <a:outerShdw blurRad="400050" dist="57150" dir="5400000" algn="bl" rotWithShape="0">
              <a:srgbClr val="0B5394">
                <a:alpha val="54000"/>
              </a:srgbClr>
            </a:outerShdw>
            <a:reflection endPos="11000" fadeDir="5400012" sy="-100000" algn="bl" rotWithShape="0"/>
          </a:effectLst>
        </p:spPr>
      </p:pic>
      <p:sp>
        <p:nvSpPr>
          <p:cNvPr id="2157" name="Google Shape;2157;p117"/>
          <p:cNvSpPr txBox="1"/>
          <p:nvPr/>
        </p:nvSpPr>
        <p:spPr>
          <a:xfrm>
            <a:off x="537875" y="1434350"/>
            <a:ext cx="4652700" cy="1394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oboto Light"/>
              <a:buChar char="☐"/>
            </a:pPr>
            <a:r>
              <a:rPr lang="en">
                <a:latin typeface="Roboto Light"/>
                <a:ea typeface="Roboto Light"/>
                <a:cs typeface="Roboto Light"/>
                <a:sym typeface="Roboto Light"/>
              </a:rPr>
              <a:t>Saving a Search as a Report</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a:latin typeface="Roboto Light"/>
                <a:ea typeface="Roboto Light"/>
                <a:cs typeface="Roboto Light"/>
                <a:sym typeface="Roboto Light"/>
              </a:rPr>
              <a:t>Adding a Report to a Dashboard</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a:latin typeface="Roboto Light"/>
                <a:ea typeface="Roboto Light"/>
                <a:cs typeface="Roboto Light"/>
                <a:sym typeface="Roboto Light"/>
              </a:rPr>
              <a:t>Viewing a Report in a Dashboard</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a:latin typeface="Roboto Light"/>
                <a:ea typeface="Roboto Light"/>
                <a:cs typeface="Roboto Light"/>
                <a:sym typeface="Roboto Light"/>
              </a:rPr>
              <a:t>Adding an Existing Search to a Dashboard</a:t>
            </a:r>
            <a:endParaRPr>
              <a:latin typeface="Roboto Light"/>
              <a:ea typeface="Roboto Light"/>
              <a:cs typeface="Roboto Light"/>
              <a:sym typeface="Roboto Light"/>
            </a:endParaRPr>
          </a:p>
          <a:p>
            <a:pPr marL="457200" lvl="0" indent="-317500" algn="l" rtl="0">
              <a:spcBef>
                <a:spcPts val="0"/>
              </a:spcBef>
              <a:spcAft>
                <a:spcPts val="0"/>
              </a:spcAft>
              <a:buSzPts val="1400"/>
              <a:buFont typeface="Roboto Light"/>
              <a:buChar char="☐"/>
            </a:pPr>
            <a:r>
              <a:rPr lang="en">
                <a:latin typeface="Roboto Light"/>
                <a:ea typeface="Roboto Light"/>
                <a:cs typeface="Roboto Light"/>
                <a:sym typeface="Roboto Light"/>
              </a:rPr>
              <a:t>Saving the Report to the Snort Alert Dashboard</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163" name="Google Shape;2163;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4" name="Google Shape;2164;p11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Generate a Report for Failed Login Attempts</a:t>
            </a:r>
            <a:endParaRPr>
              <a:solidFill>
                <a:srgbClr val="F1C23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the Next Activity: </a:t>
            </a:r>
            <a:endParaRPr/>
          </a:p>
        </p:txBody>
      </p:sp>
      <p:sp>
        <p:nvSpPr>
          <p:cNvPr id="2170" name="Google Shape;2170;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highlight>
                  <a:srgbClr val="FFFFFF"/>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p>
        </p:txBody>
      </p:sp>
      <p:sp>
        <p:nvSpPr>
          <p:cNvPr id="2171" name="Google Shape;217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172" name="Google Shape;2172;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3" name="Google Shape;2173;p119"/>
          <p:cNvSpPr txBox="1">
            <a:spLocks noGrp="1"/>
          </p:cNvSpPr>
          <p:nvPr>
            <p:ph type="body" idx="3"/>
          </p:nvPr>
        </p:nvSpPr>
        <p:spPr>
          <a:xfrm>
            <a:off x="175" y="1431225"/>
            <a:ext cx="9144000" cy="347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Fortinet provides network, firewall, application and endpoint/device security solutions that can be integrated with Splunk Enterprise. </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a:t>What is the difference between an </a:t>
            </a:r>
            <a:r>
              <a:rPr lang="en" sz="1600" b="1"/>
              <a:t>IDS</a:t>
            </a:r>
            <a:r>
              <a:rPr lang="en" sz="1600"/>
              <a:t> and an </a:t>
            </a:r>
            <a:r>
              <a:rPr lang="en" sz="1600" b="1"/>
              <a:t>IPS</a:t>
            </a:r>
            <a:r>
              <a:rPr lang="en" sz="1600"/>
              <a:t>?</a:t>
            </a:r>
            <a:endParaRPr sz="1600"/>
          </a:p>
          <a:p>
            <a:pPr marL="0" lvl="0" indent="0" algn="l" rtl="0">
              <a:spcBef>
                <a:spcPts val="800"/>
              </a:spcBef>
              <a:spcAft>
                <a:spcPts val="8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the Next Activity: </a:t>
            </a:r>
            <a:endParaRPr/>
          </a:p>
        </p:txBody>
      </p:sp>
      <p:sp>
        <p:nvSpPr>
          <p:cNvPr id="2179" name="Google Shape;2179;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highlight>
                  <a:schemeClr val="lt1"/>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solidFill>
                <a:schemeClr val="dk1"/>
              </a:solidFill>
            </a:endParaRPr>
          </a:p>
          <a:p>
            <a:pPr marL="0" lvl="0" indent="0" algn="l" rtl="0">
              <a:spcBef>
                <a:spcPts val="0"/>
              </a:spcBef>
              <a:spcAft>
                <a:spcPts val="0"/>
              </a:spcAft>
              <a:buNone/>
            </a:pPr>
            <a:endParaRPr sz="1600">
              <a:highlight>
                <a:srgbClr val="FFFFFF"/>
              </a:highlight>
              <a:latin typeface="Arial"/>
              <a:ea typeface="Arial"/>
              <a:cs typeface="Arial"/>
              <a:sym typeface="Arial"/>
            </a:endParaRPr>
          </a:p>
        </p:txBody>
      </p:sp>
      <p:sp>
        <p:nvSpPr>
          <p:cNvPr id="2180" name="Google Shape;2180;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181" name="Google Shape;2181;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2" name="Google Shape;2182;p120"/>
          <p:cNvSpPr txBox="1">
            <a:spLocks noGrp="1"/>
          </p:cNvSpPr>
          <p:nvPr>
            <p:ph type="body" idx="3"/>
          </p:nvPr>
        </p:nvSpPr>
        <p:spPr>
          <a:xfrm>
            <a:off x="175" y="1431225"/>
            <a:ext cx="9144000" cy="347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Fortinet provides network, firewall, application and endpoint/device security solutions that can be integrated with Splunk Enterprise. </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a:t>What is the difference between an </a:t>
            </a:r>
            <a:r>
              <a:rPr lang="en" sz="1600" b="1"/>
              <a:t>IDS</a:t>
            </a:r>
            <a:r>
              <a:rPr lang="en" sz="1600"/>
              <a:t> and an </a:t>
            </a:r>
            <a:r>
              <a:rPr lang="en" sz="1600" b="1"/>
              <a:t>IPS</a:t>
            </a:r>
            <a:r>
              <a:rPr lang="en" sz="1600"/>
              <a:t>?</a:t>
            </a:r>
            <a:endParaRPr sz="1600"/>
          </a:p>
          <a:p>
            <a:pPr marL="457200" lvl="0" indent="-330200" algn="l" rtl="0">
              <a:spcBef>
                <a:spcPts val="800"/>
              </a:spcBef>
              <a:spcAft>
                <a:spcPts val="0"/>
              </a:spcAft>
              <a:buClr>
                <a:schemeClr val="dk1"/>
              </a:buClr>
              <a:buSzPts val="1600"/>
              <a:buChar char="●"/>
            </a:pPr>
            <a:r>
              <a:rPr lang="en" sz="1600">
                <a:solidFill>
                  <a:schemeClr val="dk1"/>
                </a:solidFill>
              </a:rPr>
              <a:t>IDS simply monitors where as an IPS can prevent a packet from delivery. </a:t>
            </a:r>
            <a:endParaRPr sz="1600">
              <a:solidFill>
                <a:schemeClr val="dk1"/>
              </a:solidFill>
            </a:endParaRPr>
          </a:p>
          <a:p>
            <a:pPr marL="0" lvl="0" indent="0" algn="l" rtl="0">
              <a:spcBef>
                <a:spcPts val="800"/>
              </a:spcBef>
              <a:spcAft>
                <a:spcPts val="800"/>
              </a:spcAft>
              <a:buNone/>
            </a:pP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the Next Activity: </a:t>
            </a:r>
            <a:endParaRPr/>
          </a:p>
        </p:txBody>
      </p:sp>
      <p:sp>
        <p:nvSpPr>
          <p:cNvPr id="2188" name="Google Shape;2188;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highlight>
                  <a:schemeClr val="lt1"/>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solidFill>
                <a:schemeClr val="dk1"/>
              </a:solidFill>
            </a:endParaRPr>
          </a:p>
          <a:p>
            <a:pPr marL="0" lvl="0" indent="0" algn="l" rtl="0">
              <a:spcBef>
                <a:spcPts val="0"/>
              </a:spcBef>
              <a:spcAft>
                <a:spcPts val="0"/>
              </a:spcAft>
              <a:buNone/>
            </a:pPr>
            <a:endParaRPr sz="1600">
              <a:highlight>
                <a:srgbClr val="FFFFFF"/>
              </a:highlight>
              <a:latin typeface="Arial"/>
              <a:ea typeface="Arial"/>
              <a:cs typeface="Arial"/>
              <a:sym typeface="Arial"/>
            </a:endParaRPr>
          </a:p>
        </p:txBody>
      </p:sp>
      <p:sp>
        <p:nvSpPr>
          <p:cNvPr id="2189" name="Google Shape;2189;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190" name="Google Shape;2190;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1" name="Google Shape;2191;p121"/>
          <p:cNvSpPr txBox="1">
            <a:spLocks noGrp="1"/>
          </p:cNvSpPr>
          <p:nvPr>
            <p:ph type="body" idx="3"/>
          </p:nvPr>
        </p:nvSpPr>
        <p:spPr>
          <a:xfrm>
            <a:off x="175" y="1431225"/>
            <a:ext cx="9144000" cy="347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Fortinet provides network, firewall, application and endpoint/device security solutions that can be integrated with Splunk Enterprise. </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a:t>What is the difference between an </a:t>
            </a:r>
            <a:r>
              <a:rPr lang="en" sz="1600" b="1"/>
              <a:t>IDS</a:t>
            </a:r>
            <a:r>
              <a:rPr lang="en" sz="1600"/>
              <a:t> and an </a:t>
            </a:r>
            <a:r>
              <a:rPr lang="en" sz="1600" b="1"/>
              <a:t>IPS</a:t>
            </a:r>
            <a:r>
              <a:rPr lang="en" sz="1600"/>
              <a:t>?</a:t>
            </a:r>
            <a:endParaRPr sz="1600"/>
          </a:p>
          <a:p>
            <a:pPr marL="457200" lvl="0" indent="-330200" algn="l" rtl="0">
              <a:spcBef>
                <a:spcPts val="800"/>
              </a:spcBef>
              <a:spcAft>
                <a:spcPts val="0"/>
              </a:spcAft>
              <a:buClr>
                <a:schemeClr val="dk1"/>
              </a:buClr>
              <a:buSzPts val="1600"/>
              <a:buChar char="●"/>
            </a:pPr>
            <a:r>
              <a:rPr lang="en" sz="1600">
                <a:solidFill>
                  <a:schemeClr val="dk1"/>
                </a:solidFill>
              </a:rPr>
              <a:t>IDS simply monitors where as an IPS can prevent a packet from delivery. </a:t>
            </a: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0"/>
              </a:spcAft>
              <a:buNone/>
            </a:pPr>
            <a:endParaRPr sz="1600">
              <a:solidFill>
                <a:schemeClr val="dk1"/>
              </a:solidFill>
            </a:endParaRPr>
          </a:p>
          <a:p>
            <a:pPr marL="457200" lvl="0" indent="0" algn="l" rtl="0">
              <a:spcBef>
                <a:spcPts val="800"/>
              </a:spcBef>
              <a:spcAft>
                <a:spcPts val="0"/>
              </a:spcAft>
              <a:buClr>
                <a:schemeClr val="dk1"/>
              </a:buClr>
              <a:buSzPts val="1100"/>
              <a:buFont typeface="Arial"/>
              <a:buNone/>
            </a:pPr>
            <a:r>
              <a:rPr lang="en" sz="1600">
                <a:solidFill>
                  <a:schemeClr val="dk1"/>
                </a:solidFill>
              </a:rPr>
              <a:t>This activity contains a new command called </a:t>
            </a:r>
            <a:r>
              <a:rPr lang="en" sz="1600" b="1">
                <a:solidFill>
                  <a:schemeClr val="dk1"/>
                </a:solidFill>
                <a:latin typeface="Roboto Mono"/>
                <a:ea typeface="Roboto Mono"/>
                <a:cs typeface="Roboto Mono"/>
                <a:sym typeface="Roboto Mono"/>
              </a:rPr>
              <a:t>stats</a:t>
            </a:r>
            <a:r>
              <a:rPr lang="en" sz="1600">
                <a:solidFill>
                  <a:schemeClr val="dk1"/>
                </a:solidFill>
              </a:rPr>
              <a:t>, which generates a report that displays summary statistics. Searches return the sum, count, or average of event field data. </a:t>
            </a: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800"/>
              </a:spcAft>
              <a:buNone/>
            </a:pPr>
            <a:endParaRPr sz="1600"/>
          </a:p>
        </p:txBody>
      </p:sp>
      <p:pic>
        <p:nvPicPr>
          <p:cNvPr id="2192" name="Google Shape;2192;p121"/>
          <p:cNvPicPr preferRelativeResize="0"/>
          <p:nvPr/>
        </p:nvPicPr>
        <p:blipFill>
          <a:blip r:embed="rId3">
            <a:alphaModFix/>
          </a:blip>
          <a:stretch>
            <a:fillRect/>
          </a:stretch>
        </p:blipFill>
        <p:spPr>
          <a:xfrm>
            <a:off x="231850" y="3758300"/>
            <a:ext cx="706923" cy="706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36" name="Google Shape;203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you will be able to:</a:t>
            </a:r>
            <a:endParaRPr/>
          </a:p>
        </p:txBody>
      </p:sp>
      <p:sp>
        <p:nvSpPr>
          <p:cNvPr id="2037" name="Google Shape;203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38" name="Google Shape;2038;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9" name="Google Shape;2039;p104"/>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Roboto Light"/>
              <a:buChar char="●"/>
            </a:pPr>
            <a:r>
              <a:rPr lang="en" sz="1800" dirty="0">
                <a:latin typeface="Roboto Light"/>
                <a:ea typeface="Roboto Light"/>
                <a:cs typeface="Roboto Light"/>
                <a:sym typeface="Roboto Light"/>
              </a:rPr>
              <a:t>Use Splunk’s documentation to implement new search commands. </a:t>
            </a:r>
            <a:endParaRPr sz="1800" dirty="0">
              <a:latin typeface="Roboto Light"/>
              <a:ea typeface="Roboto Light"/>
              <a:cs typeface="Roboto Light"/>
              <a:sym typeface="Roboto Light"/>
            </a:endParaRPr>
          </a:p>
          <a:p>
            <a:pPr marL="457200" lvl="0" indent="-342900" algn="l" rtl="0">
              <a:lnSpc>
                <a:spcPct val="150000"/>
              </a:lnSpc>
              <a:spcBef>
                <a:spcPts val="300"/>
              </a:spcBef>
              <a:spcAft>
                <a:spcPts val="0"/>
              </a:spcAft>
              <a:buSzPts val="1800"/>
              <a:buFont typeface="Roboto Light"/>
              <a:buChar char="●"/>
            </a:pPr>
            <a:r>
              <a:rPr lang="en" sz="1800" dirty="0">
                <a:latin typeface="Roboto Light"/>
                <a:ea typeface="Roboto Light"/>
                <a:cs typeface="Roboto Light"/>
                <a:sym typeface="Roboto Light"/>
              </a:rPr>
              <a:t>Generate and use reports from Intrusion Prevention System logs. </a:t>
            </a:r>
            <a:endParaRPr sz="1800" dirty="0">
              <a:latin typeface="Roboto Light"/>
              <a:ea typeface="Roboto Light"/>
              <a:cs typeface="Roboto Light"/>
              <a:sym typeface="Roboto Light"/>
            </a:endParaRPr>
          </a:p>
          <a:p>
            <a:pPr marL="457200" lvl="0" indent="-342900" algn="l" rtl="0">
              <a:lnSpc>
                <a:spcPct val="150000"/>
              </a:lnSpc>
              <a:spcBef>
                <a:spcPts val="300"/>
              </a:spcBef>
              <a:spcAft>
                <a:spcPts val="0"/>
              </a:spcAft>
              <a:buSzPts val="1800"/>
              <a:buFont typeface="Roboto Light"/>
              <a:buChar char="●"/>
            </a:pPr>
            <a:r>
              <a:rPr lang="en" sz="1800" dirty="0">
                <a:latin typeface="Roboto Light"/>
                <a:ea typeface="Roboto Light"/>
                <a:cs typeface="Roboto Light"/>
                <a:sym typeface="Roboto Light"/>
              </a:rPr>
              <a:t>Perform statistical analysis based on event information. </a:t>
            </a:r>
            <a:endParaRPr sz="1800" dirty="0">
              <a:latin typeface="Roboto Light"/>
              <a:ea typeface="Roboto Light"/>
              <a:cs typeface="Roboto Light"/>
              <a:sym typeface="Roboto Light"/>
            </a:endParaRPr>
          </a:p>
          <a:p>
            <a:pPr marL="457200" lvl="0" indent="-342900" algn="l" rtl="0">
              <a:lnSpc>
                <a:spcPct val="115000"/>
              </a:lnSpc>
              <a:spcBef>
                <a:spcPts val="300"/>
              </a:spcBef>
              <a:spcAft>
                <a:spcPts val="0"/>
              </a:spcAft>
              <a:buSzPts val="1800"/>
              <a:buFont typeface="Roboto Light"/>
              <a:buChar char="●"/>
            </a:pPr>
            <a:r>
              <a:rPr lang="en" sz="1800" dirty="0">
                <a:latin typeface="Roboto Light"/>
                <a:ea typeface="Roboto Light"/>
                <a:cs typeface="Roboto Light"/>
                <a:sym typeface="Roboto Light"/>
              </a:rPr>
              <a:t>Use dashboards to accelerate </a:t>
            </a:r>
            <a:r>
              <a:rPr lang="en" sz="1800" i="1" dirty="0">
                <a:latin typeface="Roboto Light"/>
                <a:ea typeface="Roboto Light"/>
                <a:cs typeface="Roboto Light"/>
                <a:sym typeface="Roboto Light"/>
              </a:rPr>
              <a:t>time-to-insight</a:t>
            </a:r>
            <a:r>
              <a:rPr lang="en" sz="1800" dirty="0">
                <a:latin typeface="Roboto Light"/>
                <a:ea typeface="Roboto Light"/>
                <a:cs typeface="Roboto Light"/>
                <a:sym typeface="Roboto Light"/>
              </a:rPr>
              <a:t> and </a:t>
            </a:r>
            <a:r>
              <a:rPr lang="en" sz="1800" i="1" dirty="0">
                <a:latin typeface="Roboto Light"/>
                <a:ea typeface="Roboto Light"/>
                <a:cs typeface="Roboto Light"/>
                <a:sym typeface="Roboto Light"/>
              </a:rPr>
              <a:t>time-to-action</a:t>
            </a:r>
            <a:r>
              <a:rPr lang="en" sz="1800" dirty="0">
                <a:latin typeface="Roboto Light"/>
                <a:ea typeface="Roboto Light"/>
                <a:cs typeface="Roboto Light"/>
                <a:sym typeface="Roboto Light"/>
              </a:rPr>
              <a:t>.</a:t>
            </a:r>
            <a:endParaRPr sz="1800" dirty="0">
              <a:latin typeface="Roboto Light"/>
              <a:ea typeface="Roboto Light"/>
              <a:cs typeface="Roboto Light"/>
              <a:sym typeface="Roboto Light"/>
            </a:endParaRPr>
          </a:p>
          <a:p>
            <a:pPr marL="457200" lvl="0" indent="-342900" algn="l" rtl="0">
              <a:lnSpc>
                <a:spcPct val="150000"/>
              </a:lnSpc>
              <a:spcBef>
                <a:spcPts val="300"/>
              </a:spcBef>
              <a:spcAft>
                <a:spcPts val="300"/>
              </a:spcAft>
              <a:buSzPts val="1800"/>
              <a:buFont typeface="Roboto Light"/>
              <a:buChar char="●"/>
            </a:pPr>
            <a:r>
              <a:rPr lang="en" sz="1800" dirty="0">
                <a:latin typeface="Roboto Light"/>
                <a:ea typeface="Roboto Light"/>
                <a:cs typeface="Roboto Light"/>
                <a:sym typeface="Roboto Light"/>
              </a:rPr>
              <a:t>Use visualization to compare and aggregate event field data.  </a:t>
            </a:r>
            <a:endParaRPr sz="1800" dirty="0">
              <a:latin typeface="Roboto Light"/>
              <a:ea typeface="Roboto Light"/>
              <a:cs typeface="Roboto Light"/>
              <a:sym typeface="Roboto Light"/>
            </a:endParaRPr>
          </a:p>
        </p:txBody>
      </p:sp>
      <p:sp>
        <p:nvSpPr>
          <p:cNvPr id="2040" name="Google Shape;2040;p104"/>
          <p:cNvSpPr/>
          <p:nvPr/>
        </p:nvSpPr>
        <p:spPr>
          <a:xfrm>
            <a:off x="430175" y="2215650"/>
            <a:ext cx="355500" cy="3294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4"/>
          <p:cNvSpPr/>
          <p:nvPr/>
        </p:nvSpPr>
        <p:spPr>
          <a:xfrm>
            <a:off x="430175" y="1801100"/>
            <a:ext cx="355500" cy="3294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4"/>
          <p:cNvSpPr/>
          <p:nvPr/>
        </p:nvSpPr>
        <p:spPr>
          <a:xfrm>
            <a:off x="430175" y="1386550"/>
            <a:ext cx="355500" cy="3294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4"/>
          <p:cNvSpPr/>
          <p:nvPr/>
        </p:nvSpPr>
        <p:spPr>
          <a:xfrm>
            <a:off x="430175" y="2630200"/>
            <a:ext cx="355500" cy="3294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4"/>
          <p:cNvSpPr/>
          <p:nvPr/>
        </p:nvSpPr>
        <p:spPr>
          <a:xfrm>
            <a:off x="430175" y="3044750"/>
            <a:ext cx="355500" cy="3294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198" name="Google Shape;2198;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199" name="Google Shape;2199;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0" name="Google Shape;2200;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Generating a Statistical Report from Firewall Attack Logs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create a statistical report to analyze events from Intrusion Prevention System logs. </a:t>
            </a:r>
            <a:endParaRPr sz="18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200"/>
          </a:p>
          <a:p>
            <a:pPr marL="0" lvl="0" indent="0" algn="l" rtl="0">
              <a:spcBef>
                <a:spcPts val="0"/>
              </a:spcBef>
              <a:spcAft>
                <a:spcPts val="0"/>
              </a:spcAft>
              <a:buNone/>
            </a:pPr>
            <a:r>
              <a:rPr lang="en"/>
              <a:t>Instructions sent via Slack.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2206" name="Google Shape;2206;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7" name="Google Shape;2207;p123"/>
          <p:cNvSpPr txBox="1"/>
          <p:nvPr/>
        </p:nvSpPr>
        <p:spPr>
          <a:xfrm>
            <a:off x="2480250" y="3695450"/>
            <a:ext cx="4183500" cy="8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Generating Statistical Report from Firewall Attack Logs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a:t>
            </a:r>
            <a:endParaRPr/>
          </a:p>
        </p:txBody>
      </p:sp>
      <p:sp>
        <p:nvSpPr>
          <p:cNvPr id="2213" name="Google Shape;2213;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There was </a:t>
            </a:r>
            <a:r>
              <a:rPr lang="en" b="1"/>
              <a:t>a lot </a:t>
            </a:r>
            <a:r>
              <a:rPr lang="en"/>
              <a:t>of information in the attack log for each event. Splunk quickly indexed and extracted the metadata field data. </a:t>
            </a:r>
            <a:endParaRPr/>
          </a:p>
        </p:txBody>
      </p:sp>
      <p:sp>
        <p:nvSpPr>
          <p:cNvPr id="2214" name="Google Shape;221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15" name="Google Shape;2215;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6" name="Google Shape;2216;p124"/>
          <p:cNvSpPr txBox="1">
            <a:spLocks noGrp="1"/>
          </p:cNvSpPr>
          <p:nvPr>
            <p:ph type="body" idx="3"/>
          </p:nvPr>
        </p:nvSpPr>
        <p:spPr>
          <a:xfrm>
            <a:off x="0" y="1456450"/>
            <a:ext cx="9144000" cy="3460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latin typeface="Roboto Mono"/>
              <a:ea typeface="Roboto Mono"/>
              <a:cs typeface="Roboto Mono"/>
              <a:sym typeface="Roboto Mono"/>
            </a:endParaRPr>
          </a:p>
          <a:p>
            <a:pPr marL="0" lvl="0" indent="0" algn="l" rtl="0">
              <a:spcBef>
                <a:spcPts val="800"/>
              </a:spcBef>
              <a:spcAft>
                <a:spcPts val="0"/>
              </a:spcAft>
              <a:buNone/>
            </a:pPr>
            <a:r>
              <a:rPr lang="en" b="1">
                <a:latin typeface="Roboto Mono"/>
                <a:ea typeface="Roboto Mono"/>
                <a:cs typeface="Roboto Mono"/>
                <a:sym typeface="Roboto Mono"/>
              </a:rPr>
              <a:t>stats by count &lt;field&gt;, </a:t>
            </a:r>
            <a:r>
              <a:rPr lang="en" b="1">
                <a:solidFill>
                  <a:schemeClr val="dk1"/>
                </a:solidFill>
                <a:latin typeface="Roboto Mono"/>
                <a:ea typeface="Roboto Mono"/>
                <a:cs typeface="Roboto Mono"/>
                <a:sym typeface="Roboto Mono"/>
              </a:rPr>
              <a:t>&lt;field&gt;, &lt;field&gt;...</a:t>
            </a:r>
            <a:endParaRPr b="1">
              <a:solidFill>
                <a:schemeClr val="dk1"/>
              </a:solidFill>
              <a:latin typeface="Roboto Mono"/>
              <a:ea typeface="Roboto Mono"/>
              <a:cs typeface="Roboto Mono"/>
              <a:sym typeface="Roboto Mono"/>
            </a:endParaRPr>
          </a:p>
          <a:p>
            <a:pPr marL="457200" lvl="0" indent="-317500" algn="l" rtl="0">
              <a:lnSpc>
                <a:spcPct val="150000"/>
              </a:lnSpc>
              <a:spcBef>
                <a:spcPts val="800"/>
              </a:spcBef>
              <a:spcAft>
                <a:spcPts val="0"/>
              </a:spcAft>
              <a:buClr>
                <a:schemeClr val="dk1"/>
              </a:buClr>
              <a:buSzPts val="1400"/>
              <a:buChar char="●"/>
            </a:pPr>
            <a:r>
              <a:rPr lang="en">
                <a:solidFill>
                  <a:schemeClr val="dk1"/>
                </a:solidFill>
                <a:latin typeface="Roboto Mono"/>
                <a:ea typeface="Roboto Mono"/>
                <a:cs typeface="Roboto Mono"/>
                <a:sym typeface="Roboto Mono"/>
              </a:rPr>
              <a:t>stats </a:t>
            </a:r>
            <a:r>
              <a:rPr lang="en">
                <a:solidFill>
                  <a:schemeClr val="dk1"/>
                </a:solidFill>
              </a:rPr>
              <a:t>is the Splunk command.</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count </a:t>
            </a:r>
            <a:r>
              <a:rPr lang="en">
                <a:solidFill>
                  <a:schemeClr val="dk1"/>
                </a:solidFill>
              </a:rPr>
              <a:t>provides the number of events.</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field </a:t>
            </a:r>
            <a:r>
              <a:rPr lang="en">
                <a:solidFill>
                  <a:schemeClr val="dk1"/>
                </a:solidFill>
              </a:rPr>
              <a:t>is a field in the event </a:t>
            </a:r>
            <a:endParaRPr>
              <a:solidFill>
                <a:schemeClr val="dk1"/>
              </a:solidFill>
            </a:endParaRPr>
          </a:p>
          <a:p>
            <a:pPr marL="0" lvl="0" indent="0" algn="l" rtl="0">
              <a:lnSpc>
                <a:spcPct val="150000"/>
              </a:lnSpc>
              <a:spcBef>
                <a:spcPts val="800"/>
              </a:spcBef>
              <a:spcAft>
                <a:spcPts val="0"/>
              </a:spcAft>
              <a:buNone/>
            </a:pPr>
            <a:r>
              <a:rPr lang="en">
                <a:solidFill>
                  <a:schemeClr val="dk1"/>
                </a:solidFill>
              </a:rPr>
              <a:t>This is another SPL command that takes the input from a previous command via a pipe. </a:t>
            </a:r>
            <a:endParaRPr>
              <a:solidFill>
                <a:schemeClr val="dk1"/>
              </a:solidFill>
            </a:endParaRPr>
          </a:p>
          <a:p>
            <a:pPr marL="457200" lvl="0" indent="-317500" algn="l" rtl="0">
              <a:lnSpc>
                <a:spcPct val="150000"/>
              </a:lnSpc>
              <a:spcBef>
                <a:spcPts val="800"/>
              </a:spcBef>
              <a:spcAft>
                <a:spcPts val="0"/>
              </a:spcAft>
              <a:buClr>
                <a:schemeClr val="dk1"/>
              </a:buClr>
              <a:buSzPts val="1400"/>
              <a:buChar char="●"/>
            </a:pPr>
            <a:r>
              <a:rPr lang="en">
                <a:solidFill>
                  <a:schemeClr val="dk1"/>
                </a:solidFill>
              </a:rPr>
              <a:t>The command also takes arguments such as sum or average. </a:t>
            </a:r>
            <a:endParaRPr>
              <a:solidFill>
                <a:schemeClr val="dk1"/>
              </a:solidFill>
            </a:endParaRPr>
          </a:p>
          <a:p>
            <a:pPr marL="457200" lvl="0" indent="-317500" algn="l" rtl="0">
              <a:lnSpc>
                <a:spcPct val="150000"/>
              </a:lnSpc>
              <a:spcBef>
                <a:spcPts val="0"/>
              </a:spcBef>
              <a:spcAft>
                <a:spcPts val="0"/>
              </a:spcAft>
              <a:buClr>
                <a:schemeClr val="dk1"/>
              </a:buClr>
              <a:buSzPts val="1400"/>
              <a:buChar char="●"/>
            </a:pPr>
            <a:r>
              <a:rPr lang="en">
                <a:solidFill>
                  <a:schemeClr val="dk1"/>
                </a:solidFill>
              </a:rPr>
              <a:t>Example: </a:t>
            </a:r>
            <a:r>
              <a:rPr lang="en">
                <a:solidFill>
                  <a:schemeClr val="dk1"/>
                </a:solidFill>
                <a:latin typeface="Roboto Mono"/>
                <a:ea typeface="Roboto Mono"/>
                <a:cs typeface="Roboto Mono"/>
                <a:sym typeface="Roboto Mono"/>
              </a:rPr>
              <a:t>| stats by count “scr_ip”, “dst_ip”</a:t>
            </a:r>
            <a:endParaRPr>
              <a:solidFill>
                <a:schemeClr val="dk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22" name="Google Shape;2222;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223" name="Google Shape;2223;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4" name="Google Shape;2224;p125"/>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What fields contain the </a:t>
            </a:r>
            <a:r>
              <a:rPr lang="en" b="1"/>
              <a:t>years</a:t>
            </a:r>
            <a:r>
              <a:rPr lang="en"/>
              <a:t> for the attack?</a:t>
            </a:r>
            <a:endParaRPr/>
          </a:p>
          <a:p>
            <a:pPr marL="0" lvl="0" indent="0" algn="l" rtl="0">
              <a:spcBef>
                <a:spcPts val="800"/>
              </a:spcBef>
              <a:spcAft>
                <a:spcPts val="0"/>
              </a:spcAft>
              <a:buNone/>
            </a:pP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Which fields contain the </a:t>
            </a:r>
            <a:r>
              <a:rPr lang="en" b="1"/>
              <a:t>months</a:t>
            </a:r>
            <a:r>
              <a:rPr lang="en"/>
              <a:t> for the attack?</a:t>
            </a:r>
            <a:endParaRPr/>
          </a:p>
          <a:p>
            <a:pPr marL="0" lvl="0" indent="0" algn="l" rtl="0">
              <a:spcBef>
                <a:spcPts val="800"/>
              </a:spcBef>
              <a:spcAft>
                <a:spcPts val="0"/>
              </a:spcAft>
              <a:buClr>
                <a:schemeClr val="dk1"/>
              </a:buClr>
              <a:buSzPts val="1100"/>
              <a:buFont typeface="Arial"/>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What is the </a:t>
            </a:r>
            <a:r>
              <a:rPr lang="en" b="1"/>
              <a:t>attack name?</a:t>
            </a:r>
            <a:endParaRPr b="1"/>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Using the NIST National Vulnerability Database, what does the attack </a:t>
            </a:r>
            <a:r>
              <a:rPr lang="en" b="1"/>
              <a:t>do</a:t>
            </a:r>
            <a:r>
              <a:rPr lang="en"/>
              <a:t>?</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Google Shape;222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30" name="Google Shape;2230;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31" name="Google Shape;2231;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2" name="Google Shape;2232;p126"/>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What fields contain the </a:t>
            </a:r>
            <a:r>
              <a:rPr lang="en" b="1"/>
              <a:t>years</a:t>
            </a:r>
            <a:r>
              <a:rPr lang="en"/>
              <a:t> for the attack?</a:t>
            </a:r>
            <a:endParaRPr/>
          </a:p>
          <a:p>
            <a:pPr marL="0" lvl="0" indent="0" algn="l" rtl="0">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Which fields contain the </a:t>
            </a:r>
            <a:r>
              <a:rPr lang="en" b="1"/>
              <a:t>months</a:t>
            </a:r>
            <a:r>
              <a:rPr lang="en"/>
              <a:t> for the attack?</a:t>
            </a:r>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What is the </a:t>
            </a:r>
            <a:r>
              <a:rPr lang="en" b="1"/>
              <a:t>attack name?</a:t>
            </a:r>
            <a:endParaRPr b="1"/>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Using the NIST National Vulnerability Database, what does the attack </a:t>
            </a:r>
            <a:r>
              <a:rPr lang="en" b="1"/>
              <a:t>do</a:t>
            </a:r>
            <a:r>
              <a:rPr lang="en"/>
              <a:t>?</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38" name="Google Shape;2238;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239" name="Google Shape;2239;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0" name="Google Shape;2240;p127"/>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What fields contain the </a:t>
            </a:r>
            <a:r>
              <a:rPr lang="en" b="1"/>
              <a:t>years</a:t>
            </a:r>
            <a:r>
              <a:rPr lang="en"/>
              <a:t> for the attack?</a:t>
            </a:r>
            <a:endParaRPr/>
          </a:p>
          <a:p>
            <a:pPr marL="0" lvl="0" indent="0" algn="l" rtl="0">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Which fields contain the </a:t>
            </a:r>
            <a:r>
              <a:rPr lang="en" b="1"/>
              <a:t>months</a:t>
            </a:r>
            <a:r>
              <a:rPr lang="en"/>
              <a:t> for the attack?</a:t>
            </a:r>
            <a:endParaRPr/>
          </a:p>
          <a:p>
            <a:pPr marL="0" lvl="0" indent="0" algn="l" rtl="0">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What is the </a:t>
            </a:r>
            <a:r>
              <a:rPr lang="en" b="1"/>
              <a:t>attack name?</a:t>
            </a:r>
            <a:endParaRPr b="1"/>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r>
              <a:rPr lang="en"/>
              <a:t>Using the NIST National Vulnerability Database, what does the attack </a:t>
            </a:r>
            <a:r>
              <a:rPr lang="en" b="1"/>
              <a:t>do</a:t>
            </a:r>
            <a:r>
              <a:rPr lang="en"/>
              <a:t>?</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46" name="Google Shape;224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247" name="Google Shape;2247;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8" name="Google Shape;2248;p128"/>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What fields contain the </a:t>
            </a:r>
            <a:r>
              <a:rPr lang="en" b="1"/>
              <a:t>years</a:t>
            </a:r>
            <a:r>
              <a:rPr lang="en"/>
              <a:t> for the attack?</a:t>
            </a:r>
            <a:endParaRPr/>
          </a:p>
          <a:p>
            <a:pPr marL="0" lvl="0" indent="0" algn="l" rtl="0">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Which fields contain the </a:t>
            </a:r>
            <a:r>
              <a:rPr lang="en" b="1"/>
              <a:t>months</a:t>
            </a:r>
            <a:r>
              <a:rPr lang="en"/>
              <a:t> for the attack?</a:t>
            </a:r>
            <a:endParaRPr/>
          </a:p>
          <a:p>
            <a:pPr marL="0" lvl="0" indent="0" algn="l" rtl="0">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What is the </a:t>
            </a:r>
            <a:r>
              <a:rPr lang="en" b="1"/>
              <a:t>attack name?</a:t>
            </a:r>
            <a:endParaRPr b="1"/>
          </a:p>
          <a:p>
            <a:pPr marL="0" lvl="0" indent="0" algn="l" rtl="0">
              <a:spcBef>
                <a:spcPts val="800"/>
              </a:spcBef>
              <a:spcAft>
                <a:spcPts val="0"/>
              </a:spcAft>
              <a:buNone/>
            </a:pPr>
            <a:r>
              <a:rPr lang="en">
                <a:solidFill>
                  <a:schemeClr val="dk1"/>
                </a:solidFill>
                <a:highlight>
                  <a:srgbClr val="FFFF00"/>
                </a:highlight>
                <a:latin typeface="Roboto Mono"/>
                <a:ea typeface="Roboto Mono"/>
                <a:cs typeface="Roboto Mono"/>
                <a:sym typeface="Roboto Mono"/>
              </a:rPr>
              <a:t>Oracle.9i,TNS.OneByte.Dos</a:t>
            </a:r>
            <a:endParaRPr b="1"/>
          </a:p>
          <a:p>
            <a:pPr marL="0" lvl="0" indent="0" algn="l" rtl="0">
              <a:spcBef>
                <a:spcPts val="800"/>
              </a:spcBef>
              <a:spcAft>
                <a:spcPts val="0"/>
              </a:spcAft>
              <a:buNone/>
            </a:pPr>
            <a:endParaRPr b="1"/>
          </a:p>
          <a:p>
            <a:pPr marL="0" lvl="0" indent="0" algn="l" rtl="0">
              <a:spcBef>
                <a:spcPts val="800"/>
              </a:spcBef>
              <a:spcAft>
                <a:spcPts val="0"/>
              </a:spcAft>
              <a:buNone/>
            </a:pPr>
            <a:r>
              <a:rPr lang="en"/>
              <a:t>Using the NIST National Vulnerability Database, what does the attack </a:t>
            </a:r>
            <a:r>
              <a:rPr lang="en" b="1"/>
              <a:t>do</a:t>
            </a:r>
            <a:r>
              <a:rPr lang="en"/>
              <a:t>?</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54" name="Google Shape;2254;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255" name="Google Shape;2255;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6" name="Google Shape;2256;p129"/>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What fields contain the </a:t>
            </a:r>
            <a:r>
              <a:rPr lang="en" b="1"/>
              <a:t>years</a:t>
            </a:r>
            <a:r>
              <a:rPr lang="en"/>
              <a:t> for the attack?</a:t>
            </a:r>
            <a:endParaRPr/>
          </a:p>
          <a:p>
            <a:pPr marL="0" lvl="0" indent="0" algn="l" rtl="0">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Which fields contain the </a:t>
            </a:r>
            <a:r>
              <a:rPr lang="en" b="1"/>
              <a:t>months</a:t>
            </a:r>
            <a:r>
              <a:rPr lang="en"/>
              <a:t> for the attack?</a:t>
            </a:r>
            <a:endParaRPr/>
          </a:p>
          <a:p>
            <a:pPr marL="0" lvl="0" indent="0" algn="l" rtl="0">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a:p>
          <a:p>
            <a:pPr marL="0" lvl="0" indent="0" algn="l" rtl="0">
              <a:spcBef>
                <a:spcPts val="800"/>
              </a:spcBef>
              <a:spcAft>
                <a:spcPts val="0"/>
              </a:spcAft>
              <a:buNone/>
            </a:pPr>
            <a:r>
              <a:rPr lang="en"/>
              <a:t>What is the </a:t>
            </a:r>
            <a:r>
              <a:rPr lang="en" b="1"/>
              <a:t>attack name?</a:t>
            </a:r>
            <a:endParaRPr b="1"/>
          </a:p>
          <a:p>
            <a:pPr marL="0" lvl="0" indent="0" algn="l" rtl="0">
              <a:spcBef>
                <a:spcPts val="800"/>
              </a:spcBef>
              <a:spcAft>
                <a:spcPts val="0"/>
              </a:spcAft>
              <a:buNone/>
            </a:pPr>
            <a:r>
              <a:rPr lang="en">
                <a:solidFill>
                  <a:schemeClr val="dk1"/>
                </a:solidFill>
                <a:highlight>
                  <a:srgbClr val="FFFF00"/>
                </a:highlight>
                <a:latin typeface="Roboto Mono"/>
                <a:ea typeface="Roboto Mono"/>
                <a:cs typeface="Roboto Mono"/>
                <a:sym typeface="Roboto Mono"/>
              </a:rPr>
              <a:t>Oracle.9i,TNS.OneByte.Dos</a:t>
            </a:r>
            <a:endParaRPr b="1"/>
          </a:p>
          <a:p>
            <a:pPr marL="0" lvl="0" indent="0" algn="l" rtl="0">
              <a:spcBef>
                <a:spcPts val="800"/>
              </a:spcBef>
              <a:spcAft>
                <a:spcPts val="0"/>
              </a:spcAft>
              <a:buNone/>
            </a:pPr>
            <a:endParaRPr b="1"/>
          </a:p>
          <a:p>
            <a:pPr marL="0" lvl="0" indent="0" algn="l" rtl="0">
              <a:spcBef>
                <a:spcPts val="800"/>
              </a:spcBef>
              <a:spcAft>
                <a:spcPts val="0"/>
              </a:spcAft>
              <a:buNone/>
            </a:pPr>
            <a:r>
              <a:rPr lang="en"/>
              <a:t>Using the NIST National Vulnerability Database, what does the attack </a:t>
            </a:r>
            <a:r>
              <a:rPr lang="en" b="1"/>
              <a:t>do</a:t>
            </a:r>
            <a:r>
              <a:rPr lang="en"/>
              <a:t>?</a:t>
            </a:r>
            <a:endParaRPr/>
          </a:p>
          <a:p>
            <a:pPr marL="0" lvl="0" indent="0" algn="l" rtl="0">
              <a:spcBef>
                <a:spcPts val="800"/>
              </a:spcBef>
              <a:spcAft>
                <a:spcPts val="0"/>
              </a:spcAft>
              <a:buNone/>
            </a:pPr>
            <a:r>
              <a:rPr lang="en">
                <a:solidFill>
                  <a:schemeClr val="dk1"/>
                </a:solidFill>
                <a:highlight>
                  <a:srgbClr val="FFFF00"/>
                </a:highlight>
              </a:rPr>
              <a:t>“The Transparent Network Substrate (TNS) Listener in Oracle 9i 9.0.1.1 allows remote attackers to cause a denial of service (CPU consumption) via a single malformed TCP packet to port 1521.” </a:t>
            </a:r>
            <a:endParaRPr>
              <a:solidFill>
                <a:schemeClr val="dk1"/>
              </a:solidFill>
              <a:highlight>
                <a:srgbClr val="FFFF00"/>
              </a:highlight>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62" name="Google Shape;2262;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263" name="Google Shape;2263;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4" name="Google Shape;2264;p130"/>
          <p:cNvSpPr txBox="1">
            <a:spLocks noGrp="1"/>
          </p:cNvSpPr>
          <p:nvPr>
            <p:ph type="body" idx="3"/>
          </p:nvPr>
        </p:nvSpPr>
        <p:spPr>
          <a:xfrm>
            <a:off x="175" y="804425"/>
            <a:ext cx="9144000" cy="4101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Create an SPL search command that searches the firewall IPS event logs using the attack name and returns: </a:t>
            </a:r>
            <a:endParaRPr/>
          </a:p>
          <a:p>
            <a:pPr marL="457200" lvl="0" indent="-317500" algn="l" rtl="0">
              <a:lnSpc>
                <a:spcPct val="115000"/>
              </a:lnSpc>
              <a:spcBef>
                <a:spcPts val="800"/>
              </a:spcBef>
              <a:spcAft>
                <a:spcPts val="0"/>
              </a:spcAft>
              <a:buSzPts val="1400"/>
              <a:buChar char="●"/>
            </a:pPr>
            <a:r>
              <a:rPr lang="en"/>
              <a:t>The count of attacks by </a:t>
            </a:r>
            <a:r>
              <a:rPr lang="en">
                <a:latin typeface="Roboto Mono"/>
                <a:ea typeface="Roboto Mono"/>
                <a:cs typeface="Roboto Mono"/>
                <a:sym typeface="Roboto Mono"/>
              </a:rPr>
              <a:t>year</a:t>
            </a:r>
            <a:r>
              <a:rPr lang="en"/>
              <a:t> and </a:t>
            </a:r>
            <a:r>
              <a:rPr lang="en">
                <a:latin typeface="Roboto Mono"/>
                <a:ea typeface="Roboto Mono"/>
                <a:cs typeface="Roboto Mono"/>
                <a:sym typeface="Roboto Mono"/>
              </a:rPr>
              <a:t>month</a:t>
            </a:r>
            <a:endParaRPr>
              <a:latin typeface="Roboto Mono"/>
              <a:ea typeface="Roboto Mono"/>
              <a:cs typeface="Roboto Mono"/>
              <a:sym typeface="Roboto Mono"/>
            </a:endParaRPr>
          </a:p>
          <a:p>
            <a:pPr marL="457200" lvl="0" indent="-317500" algn="l" rtl="0">
              <a:lnSpc>
                <a:spcPct val="115000"/>
              </a:lnSpc>
              <a:spcBef>
                <a:spcPts val="0"/>
              </a:spcBef>
              <a:spcAft>
                <a:spcPts val="0"/>
              </a:spcAft>
              <a:buSzPts val="1400"/>
              <a:buChar char="●"/>
            </a:pPr>
            <a:r>
              <a:rPr lang="en"/>
              <a:t>Then sorts the counts in descending order</a:t>
            </a:r>
            <a:endParaRPr/>
          </a:p>
          <a:p>
            <a:pPr marL="457200" lvl="0" indent="-317500" algn="l" rtl="0">
              <a:lnSpc>
                <a:spcPct val="115000"/>
              </a:lnSpc>
              <a:spcBef>
                <a:spcPts val="0"/>
              </a:spcBef>
              <a:spcAft>
                <a:spcPts val="0"/>
              </a:spcAft>
              <a:buSzPts val="1400"/>
              <a:buChar char="●"/>
            </a:pPr>
            <a:r>
              <a:rPr lang="en"/>
              <a:t>Executes the search using </a:t>
            </a:r>
            <a:r>
              <a:rPr lang="en">
                <a:latin typeface="Roboto Mono"/>
                <a:ea typeface="Roboto Mono"/>
                <a:cs typeface="Roboto Mono"/>
                <a:sym typeface="Roboto Mono"/>
              </a:rPr>
              <a:t>All Time</a:t>
            </a:r>
            <a:r>
              <a:rPr lang="en"/>
              <a:t>. </a:t>
            </a:r>
            <a:endParaRPr/>
          </a:p>
          <a:p>
            <a:pPr marL="0" lvl="0" indent="0" algn="l" rtl="0">
              <a:lnSpc>
                <a:spcPct val="115000"/>
              </a:lnSpc>
              <a:spcBef>
                <a:spcPts val="800"/>
              </a:spcBef>
              <a:spcAft>
                <a:spcPts val="0"/>
              </a:spcAft>
              <a:buNone/>
            </a:pPr>
            <a:endParaRPr/>
          </a:p>
          <a:p>
            <a:pPr marL="0" lvl="0" indent="0" algn="l" rtl="0">
              <a:lnSpc>
                <a:spcPct val="150000"/>
              </a:lnSpc>
              <a:spcBef>
                <a:spcPts val="800"/>
              </a:spcBef>
              <a:spcAft>
                <a:spcPts val="8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the Search</a:t>
            </a:r>
            <a:endParaRPr/>
          </a:p>
        </p:txBody>
      </p:sp>
      <p:sp>
        <p:nvSpPr>
          <p:cNvPr id="2270" name="Google Shape;227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271" name="Google Shape;2271;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2" name="Google Shape;2272;p131"/>
          <p:cNvSpPr txBox="1">
            <a:spLocks noGrp="1"/>
          </p:cNvSpPr>
          <p:nvPr>
            <p:ph type="body" idx="3"/>
          </p:nvPr>
        </p:nvSpPr>
        <p:spPr>
          <a:xfrm>
            <a:off x="175" y="804425"/>
            <a:ext cx="9144000" cy="2551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t>Create an SPL search command that searches the firewall IPS event logs using the attack name and returns: </a:t>
            </a:r>
            <a:endParaRPr dirty="0"/>
          </a:p>
          <a:p>
            <a:pPr marL="457200" lvl="0" indent="-317500" algn="l" rtl="0">
              <a:lnSpc>
                <a:spcPct val="115000"/>
              </a:lnSpc>
              <a:spcBef>
                <a:spcPts val="800"/>
              </a:spcBef>
              <a:spcAft>
                <a:spcPts val="0"/>
              </a:spcAft>
              <a:buSzPts val="1400"/>
              <a:buChar char="●"/>
            </a:pPr>
            <a:r>
              <a:rPr lang="en" dirty="0"/>
              <a:t>The count of attacks by </a:t>
            </a:r>
            <a:r>
              <a:rPr lang="en" dirty="0">
                <a:latin typeface="Roboto Mono"/>
                <a:ea typeface="Roboto Mono"/>
                <a:cs typeface="Roboto Mono"/>
                <a:sym typeface="Roboto Mono"/>
              </a:rPr>
              <a:t>year</a:t>
            </a:r>
            <a:r>
              <a:rPr lang="en" dirty="0"/>
              <a:t> and </a:t>
            </a:r>
            <a:r>
              <a:rPr lang="en" dirty="0">
                <a:latin typeface="Roboto Mono"/>
                <a:ea typeface="Roboto Mono"/>
                <a:cs typeface="Roboto Mono"/>
                <a:sym typeface="Roboto Mono"/>
              </a:rPr>
              <a:t>month</a:t>
            </a:r>
            <a:endParaRPr dirty="0">
              <a:latin typeface="Roboto Mono"/>
              <a:ea typeface="Roboto Mono"/>
              <a:cs typeface="Roboto Mono"/>
              <a:sym typeface="Roboto Mono"/>
            </a:endParaRPr>
          </a:p>
          <a:p>
            <a:pPr marL="457200" lvl="0" indent="-317500" algn="l" rtl="0">
              <a:lnSpc>
                <a:spcPct val="115000"/>
              </a:lnSpc>
              <a:spcBef>
                <a:spcPts val="0"/>
              </a:spcBef>
              <a:spcAft>
                <a:spcPts val="0"/>
              </a:spcAft>
              <a:buSzPts val="1400"/>
              <a:buChar char="●"/>
            </a:pPr>
            <a:r>
              <a:rPr lang="en" dirty="0"/>
              <a:t>Then sorts the counts in descending order</a:t>
            </a:r>
            <a:endParaRPr dirty="0"/>
          </a:p>
          <a:p>
            <a:pPr marL="457200" lvl="0" indent="-317500" algn="l" rtl="0">
              <a:lnSpc>
                <a:spcPct val="115000"/>
              </a:lnSpc>
              <a:spcBef>
                <a:spcPts val="0"/>
              </a:spcBef>
              <a:spcAft>
                <a:spcPts val="0"/>
              </a:spcAft>
              <a:buSzPts val="1400"/>
              <a:buChar char="●"/>
            </a:pPr>
            <a:r>
              <a:rPr lang="en" dirty="0"/>
              <a:t>Executes the search using </a:t>
            </a:r>
            <a:r>
              <a:rPr lang="en" dirty="0">
                <a:latin typeface="Roboto Mono"/>
                <a:ea typeface="Roboto Mono"/>
                <a:cs typeface="Roboto Mono"/>
                <a:sym typeface="Roboto Mono"/>
              </a:rPr>
              <a:t>All Time</a:t>
            </a:r>
            <a:r>
              <a:rPr lang="en" dirty="0"/>
              <a:t>. </a:t>
            </a:r>
            <a:endParaRPr dirty="0"/>
          </a:p>
          <a:p>
            <a:pPr marL="0" lvl="0" indent="0" algn="l" rtl="0">
              <a:lnSpc>
                <a:spcPct val="115000"/>
              </a:lnSpc>
              <a:spcBef>
                <a:spcPts val="800"/>
              </a:spcBef>
              <a:spcAft>
                <a:spcPts val="0"/>
              </a:spcAft>
              <a:buNone/>
            </a:pPr>
            <a:endParaRPr sz="600" dirty="0"/>
          </a:p>
          <a:p>
            <a:pPr marL="0" lvl="0" indent="0" algn="l" rtl="0">
              <a:lnSpc>
                <a:spcPct val="115000"/>
              </a:lnSpc>
              <a:spcBef>
                <a:spcPts val="800"/>
              </a:spcBef>
              <a:spcAft>
                <a:spcPts val="0"/>
              </a:spcAft>
              <a:buNone/>
            </a:pPr>
            <a:r>
              <a:rPr lang="en" dirty="0">
                <a:highlight>
                  <a:srgbClr val="FFFF00"/>
                </a:highlight>
              </a:rPr>
              <a:t>Add the SPL stats and sort command: </a:t>
            </a:r>
            <a:endParaRPr dirty="0">
              <a:highlight>
                <a:srgbClr val="FFFF00"/>
              </a:highlight>
            </a:endParaRPr>
          </a:p>
          <a:p>
            <a:pPr marL="0" lvl="0" indent="0" algn="l" rtl="0">
              <a:lnSpc>
                <a:spcPct val="115000"/>
              </a:lnSpc>
              <a:spcBef>
                <a:spcPts val="800"/>
              </a:spcBef>
              <a:spcAft>
                <a:spcPts val="0"/>
              </a:spcAft>
              <a:buNone/>
            </a:pPr>
            <a:r>
              <a:rPr lang="en" dirty="0">
                <a:highlight>
                  <a:srgbClr val="FFFF00"/>
                </a:highlight>
                <a:latin typeface="Roboto Mono"/>
                <a:ea typeface="Roboto Mono"/>
                <a:cs typeface="Roboto Mono"/>
                <a:sym typeface="Roboto Mono"/>
              </a:rPr>
              <a:t>|stats count by </a:t>
            </a:r>
            <a:r>
              <a:rPr lang="en" dirty="0" err="1">
                <a:highlight>
                  <a:srgbClr val="FFFF00"/>
                </a:highlight>
                <a:latin typeface="Roboto Mono"/>
                <a:ea typeface="Roboto Mono"/>
                <a:cs typeface="Roboto Mono"/>
                <a:sym typeface="Roboto Mono"/>
              </a:rPr>
              <a:t>date_year</a:t>
            </a:r>
            <a:r>
              <a:rPr lang="en" dirty="0">
                <a:highlight>
                  <a:srgbClr val="FFFF00"/>
                </a:highlight>
                <a:latin typeface="Roboto Mono"/>
                <a:ea typeface="Roboto Mono"/>
                <a:cs typeface="Roboto Mono"/>
                <a:sym typeface="Roboto Mono"/>
              </a:rPr>
              <a:t>, </a:t>
            </a:r>
            <a:r>
              <a:rPr lang="en" dirty="0" err="1">
                <a:highlight>
                  <a:srgbClr val="FFFF00"/>
                </a:highlight>
                <a:latin typeface="Roboto Mono"/>
                <a:ea typeface="Roboto Mono"/>
                <a:cs typeface="Roboto Mono"/>
                <a:sym typeface="Roboto Mono"/>
              </a:rPr>
              <a:t>date_month</a:t>
            </a:r>
            <a:r>
              <a:rPr lang="en" dirty="0">
                <a:highlight>
                  <a:srgbClr val="FFFF00"/>
                </a:highlight>
                <a:latin typeface="Roboto Mono"/>
                <a:ea typeface="Roboto Mono"/>
                <a:cs typeface="Roboto Mono"/>
                <a:sym typeface="Roboto Mono"/>
              </a:rPr>
              <a:t> | sort - count</a:t>
            </a:r>
            <a:endParaRPr dirty="0">
              <a:highlight>
                <a:srgbClr val="FFFF00"/>
              </a:highlight>
              <a:latin typeface="Roboto Mono"/>
              <a:ea typeface="Roboto Mono"/>
              <a:cs typeface="Roboto Mono"/>
              <a:sym typeface="Roboto Mono"/>
            </a:endParaRPr>
          </a:p>
          <a:p>
            <a:pPr marL="0" lvl="0" indent="0" algn="l" rtl="0">
              <a:lnSpc>
                <a:spcPct val="115000"/>
              </a:lnSpc>
              <a:spcBef>
                <a:spcPts val="800"/>
              </a:spcBef>
              <a:spcAft>
                <a:spcPts val="0"/>
              </a:spcAft>
              <a:buNone/>
            </a:pPr>
            <a:endParaRPr dirty="0">
              <a:highlight>
                <a:srgbClr val="FFFF00"/>
              </a:highlight>
              <a:latin typeface="Roboto Mono"/>
              <a:ea typeface="Roboto Mono"/>
              <a:cs typeface="Roboto Mono"/>
              <a:sym typeface="Roboto Mono"/>
            </a:endParaRPr>
          </a:p>
          <a:p>
            <a:pPr marL="0" lvl="0" indent="0" algn="l" rtl="0">
              <a:lnSpc>
                <a:spcPct val="115000"/>
              </a:lnSpc>
              <a:spcBef>
                <a:spcPts val="800"/>
              </a:spcBef>
              <a:spcAft>
                <a:spcPts val="0"/>
              </a:spcAft>
              <a:buNone/>
            </a:pPr>
            <a:r>
              <a:rPr lang="en" b="1" dirty="0" err="1">
                <a:highlight>
                  <a:srgbClr val="FFFF00"/>
                </a:highlight>
                <a:latin typeface="Roboto Mono"/>
                <a:ea typeface="Roboto Mono"/>
                <a:cs typeface="Roboto Mono"/>
                <a:sym typeface="Roboto Mono"/>
              </a:rPr>
              <a:t>fortinet_logs.csv</a:t>
            </a:r>
            <a:r>
              <a:rPr lang="en" b="1" dirty="0">
                <a:highlight>
                  <a:srgbClr val="FFFF00"/>
                </a:highlight>
                <a:latin typeface="Roboto Mono"/>
                <a:ea typeface="Roboto Mono"/>
                <a:cs typeface="Roboto Mono"/>
                <a:sym typeface="Roboto Mono"/>
              </a:rPr>
              <a:t> </a:t>
            </a:r>
            <a:r>
              <a:rPr lang="en" b="1" dirty="0" err="1">
                <a:highlight>
                  <a:srgbClr val="FFFF00"/>
                </a:highlight>
                <a:latin typeface="Roboto Mono"/>
                <a:ea typeface="Roboto Mono"/>
                <a:cs typeface="Roboto Mono"/>
                <a:sym typeface="Roboto Mono"/>
              </a:rPr>
              <a:t>attack_name</a:t>
            </a:r>
            <a:r>
              <a:rPr lang="en" b="1" dirty="0">
                <a:highlight>
                  <a:srgbClr val="FFFF00"/>
                </a:highlight>
                <a:latin typeface="Roboto Mono"/>
                <a:ea typeface="Roboto Mono"/>
                <a:cs typeface="Roboto Mono"/>
                <a:sym typeface="Roboto Mono"/>
              </a:rPr>
              <a:t>=”Oracle.9i.TNS.OneByte.DoS” | stats count by </a:t>
            </a:r>
            <a:r>
              <a:rPr lang="en" b="1" dirty="0" err="1">
                <a:highlight>
                  <a:srgbClr val="FFFF00"/>
                </a:highlight>
                <a:latin typeface="Roboto Mono"/>
                <a:ea typeface="Roboto Mono"/>
                <a:cs typeface="Roboto Mono"/>
                <a:sym typeface="Roboto Mono"/>
              </a:rPr>
              <a:t>date_year</a:t>
            </a:r>
            <a:r>
              <a:rPr lang="en" b="1" dirty="0">
                <a:highlight>
                  <a:srgbClr val="FFFF00"/>
                </a:highlight>
                <a:latin typeface="Roboto Mono"/>
                <a:ea typeface="Roboto Mono"/>
                <a:cs typeface="Roboto Mono"/>
                <a:sym typeface="Roboto Mono"/>
              </a:rPr>
              <a:t>, </a:t>
            </a:r>
            <a:r>
              <a:rPr lang="en" b="1" dirty="0" err="1">
                <a:highlight>
                  <a:srgbClr val="FFFF00"/>
                </a:highlight>
                <a:latin typeface="Roboto Mono"/>
                <a:ea typeface="Roboto Mono"/>
                <a:cs typeface="Roboto Mono"/>
                <a:sym typeface="Roboto Mono"/>
              </a:rPr>
              <a:t>date_month</a:t>
            </a:r>
            <a:r>
              <a:rPr lang="en" b="1" dirty="0">
                <a:highlight>
                  <a:srgbClr val="FFFF00"/>
                </a:highlight>
                <a:latin typeface="Roboto Mono"/>
                <a:ea typeface="Roboto Mono"/>
                <a:cs typeface="Roboto Mono"/>
                <a:sym typeface="Roboto Mono"/>
              </a:rPr>
              <a:t> | sort - count</a:t>
            </a:r>
            <a:endParaRPr b="1" dirty="0">
              <a:highlight>
                <a:srgbClr val="FFFF00"/>
              </a:highlight>
              <a:latin typeface="Roboto Mono"/>
              <a:ea typeface="Roboto Mono"/>
              <a:cs typeface="Roboto Mono"/>
              <a:sym typeface="Roboto Mono"/>
            </a:endParaRPr>
          </a:p>
          <a:p>
            <a:pPr marL="0" lvl="0" indent="0" algn="l" rtl="0">
              <a:lnSpc>
                <a:spcPct val="150000"/>
              </a:lnSpc>
              <a:spcBef>
                <a:spcPts val="800"/>
              </a:spcBef>
              <a:spcAft>
                <a:spcPts val="8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Day 2 Recap</a:t>
            </a:r>
            <a:endParaRPr/>
          </a:p>
        </p:txBody>
      </p:sp>
      <p:sp>
        <p:nvSpPr>
          <p:cNvPr id="2050" name="Google Shape;2050;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Last class, we used Splunk to investigate if brute force attacks were occuring at a website. </a:t>
            </a:r>
            <a:endParaRPr/>
          </a:p>
        </p:txBody>
      </p:sp>
      <p:sp>
        <p:nvSpPr>
          <p:cNvPr id="2051" name="Google Shape;205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52" name="Google Shape;2052;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3" name="Google Shape;2053;p105"/>
          <p:cNvSpPr txBox="1">
            <a:spLocks noGrp="1"/>
          </p:cNvSpPr>
          <p:nvPr>
            <p:ph type="body" idx="3"/>
          </p:nvPr>
        </p:nvSpPr>
        <p:spPr>
          <a:xfrm>
            <a:off x="175" y="1475950"/>
            <a:ext cx="9144000" cy="3430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We looked at the </a:t>
            </a:r>
            <a:r>
              <a:rPr lang="en" b="1"/>
              <a:t>volume of activity</a:t>
            </a:r>
            <a:r>
              <a:rPr lang="en"/>
              <a:t> at the site and developed a </a:t>
            </a:r>
            <a:r>
              <a:rPr lang="en" b="1"/>
              <a:t>baseline</a:t>
            </a:r>
            <a:r>
              <a:rPr lang="en"/>
              <a:t> and </a:t>
            </a:r>
            <a:r>
              <a:rPr lang="en" b="1"/>
              <a:t>threshold</a:t>
            </a:r>
            <a:r>
              <a:rPr lang="en"/>
              <a:t>. </a:t>
            </a:r>
            <a:endParaRPr/>
          </a:p>
          <a:p>
            <a:pPr marL="457200" lvl="0" indent="-317500" algn="l" rtl="0">
              <a:lnSpc>
                <a:spcPct val="150000"/>
              </a:lnSpc>
              <a:spcBef>
                <a:spcPts val="800"/>
              </a:spcBef>
              <a:spcAft>
                <a:spcPts val="0"/>
              </a:spcAft>
              <a:buSzPts val="1400"/>
              <a:buChar char="●"/>
            </a:pPr>
            <a:r>
              <a:rPr lang="en"/>
              <a:t>A </a:t>
            </a:r>
            <a:r>
              <a:rPr lang="en" b="1"/>
              <a:t>baseline </a:t>
            </a:r>
            <a:r>
              <a:rPr lang="en"/>
              <a:t>differentiates between a real attack and normal daily activity. </a:t>
            </a:r>
            <a:endParaRPr/>
          </a:p>
          <a:p>
            <a:pPr marL="457200" lvl="0" indent="-317500" algn="l" rtl="0">
              <a:lnSpc>
                <a:spcPct val="150000"/>
              </a:lnSpc>
              <a:spcBef>
                <a:spcPts val="0"/>
              </a:spcBef>
              <a:spcAft>
                <a:spcPts val="0"/>
              </a:spcAft>
              <a:buSzPts val="1400"/>
              <a:buChar char="●"/>
            </a:pPr>
            <a:r>
              <a:rPr lang="en"/>
              <a:t>A </a:t>
            </a:r>
            <a:r>
              <a:rPr lang="en" b="1"/>
              <a:t>threshold </a:t>
            </a:r>
            <a:r>
              <a:rPr lang="en"/>
              <a:t>is the volume of activity at which an alert is triggered.</a:t>
            </a:r>
            <a:r>
              <a:rPr lang="en" b="1"/>
              <a:t> </a:t>
            </a:r>
            <a:endParaRPr b="1"/>
          </a:p>
          <a:p>
            <a:pPr marL="0" lvl="0" indent="0" algn="l" rtl="0">
              <a:lnSpc>
                <a:spcPct val="150000"/>
              </a:lnSpc>
              <a:spcBef>
                <a:spcPts val="800"/>
              </a:spcBef>
              <a:spcAft>
                <a:spcPts val="8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and 3</a:t>
            </a:r>
            <a:endParaRPr/>
          </a:p>
        </p:txBody>
      </p:sp>
      <p:sp>
        <p:nvSpPr>
          <p:cNvPr id="2278" name="Google Shape;2278;p132"/>
          <p:cNvSpPr txBox="1">
            <a:spLocks noGrp="1"/>
          </p:cNvSpPr>
          <p:nvPr>
            <p:ph type="subTitle" idx="1"/>
          </p:nvPr>
        </p:nvSpPr>
        <p:spPr>
          <a:xfrm>
            <a:off x="96375" y="675975"/>
            <a:ext cx="8773200" cy="1637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b="1"/>
              <a:t>2. Creating the Statistical Report</a:t>
            </a:r>
            <a:endParaRPr sz="1400" b="1"/>
          </a:p>
          <a:p>
            <a:pPr marL="0" lvl="0" indent="0" algn="l" rtl="0">
              <a:lnSpc>
                <a:spcPct val="115000"/>
              </a:lnSpc>
              <a:spcBef>
                <a:spcPts val="1200"/>
              </a:spcBef>
              <a:spcAft>
                <a:spcPts val="0"/>
              </a:spcAft>
              <a:buNone/>
            </a:pPr>
            <a:r>
              <a:rPr lang="en" sz="1400" b="1"/>
              <a:t>Save the search as a Report with the titler </a:t>
            </a:r>
            <a:r>
              <a:rPr lang="en" sz="1400" b="1">
                <a:latin typeface="Roboto Mono"/>
                <a:ea typeface="Roboto Mono"/>
                <a:cs typeface="Roboto Mono"/>
                <a:sym typeface="Roboto Mono"/>
              </a:rPr>
              <a:t>OPS115: Firewall IPS Report</a:t>
            </a:r>
            <a:endParaRPr sz="1400" b="1">
              <a:latin typeface="Roboto Mono"/>
              <a:ea typeface="Roboto Mono"/>
              <a:cs typeface="Roboto Mono"/>
              <a:sym typeface="Roboto Mono"/>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r>
              <a:rPr lang="en" sz="1400" b="1"/>
              <a:t>3. Find and Display the Report in the Reports list</a:t>
            </a:r>
            <a:endParaRPr sz="1400" b="1"/>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400" b="1">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endParaRPr sz="1200">
              <a:latin typeface="Arial"/>
              <a:ea typeface="Arial"/>
              <a:cs typeface="Arial"/>
              <a:sym typeface="Arial"/>
            </a:endParaRPr>
          </a:p>
          <a:p>
            <a:pPr marL="0" lvl="0" indent="0" algn="l" rtl="0">
              <a:spcBef>
                <a:spcPts val="1200"/>
              </a:spcBef>
              <a:spcAft>
                <a:spcPts val="0"/>
              </a:spcAft>
              <a:buNone/>
            </a:pPr>
            <a:endParaRPr/>
          </a:p>
        </p:txBody>
      </p:sp>
      <p:sp>
        <p:nvSpPr>
          <p:cNvPr id="2279" name="Google Shape;2279;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83"/>
        <p:cNvGrpSpPr/>
        <p:nvPr/>
      </p:nvGrpSpPr>
      <p:grpSpPr>
        <a:xfrm>
          <a:off x="0" y="0"/>
          <a:ext cx="0" cy="0"/>
          <a:chOff x="0" y="0"/>
          <a:chExt cx="0" cy="0"/>
        </a:xfrm>
      </p:grpSpPr>
      <p:sp>
        <p:nvSpPr>
          <p:cNvPr id="2284" name="Google Shape;228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and 3</a:t>
            </a:r>
            <a:endParaRPr/>
          </a:p>
        </p:txBody>
      </p:sp>
      <p:sp>
        <p:nvSpPr>
          <p:cNvPr id="2285" name="Google Shape;2285;p133"/>
          <p:cNvSpPr txBox="1">
            <a:spLocks noGrp="1"/>
          </p:cNvSpPr>
          <p:nvPr>
            <p:ph type="subTitle" idx="1"/>
          </p:nvPr>
        </p:nvSpPr>
        <p:spPr>
          <a:xfrm>
            <a:off x="96375" y="675975"/>
            <a:ext cx="8773200" cy="1637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b="1"/>
              <a:t>2. Creating the Statistical Report</a:t>
            </a:r>
            <a:endParaRPr sz="1400" b="1"/>
          </a:p>
          <a:p>
            <a:pPr marL="0" lvl="0" indent="0" algn="l" rtl="0">
              <a:lnSpc>
                <a:spcPct val="115000"/>
              </a:lnSpc>
              <a:spcBef>
                <a:spcPts val="1200"/>
              </a:spcBef>
              <a:spcAft>
                <a:spcPts val="0"/>
              </a:spcAft>
              <a:buNone/>
            </a:pPr>
            <a:r>
              <a:rPr lang="en" sz="1400" b="1"/>
              <a:t>Save the search as a Report with the titler </a:t>
            </a:r>
            <a:r>
              <a:rPr lang="en" sz="1400" b="1">
                <a:latin typeface="Roboto Mono"/>
                <a:ea typeface="Roboto Mono"/>
                <a:cs typeface="Roboto Mono"/>
                <a:sym typeface="Roboto Mono"/>
              </a:rPr>
              <a:t>OPS115: Firewall IPS Report</a:t>
            </a:r>
            <a:endParaRPr sz="1400" b="1">
              <a:latin typeface="Roboto Mono"/>
              <a:ea typeface="Roboto Mono"/>
              <a:cs typeface="Roboto Mono"/>
              <a:sym typeface="Roboto Mono"/>
            </a:endParaRPr>
          </a:p>
          <a:p>
            <a:pPr marL="0" lvl="0" indent="0" algn="l" rtl="0">
              <a:lnSpc>
                <a:spcPct val="115000"/>
              </a:lnSpc>
              <a:spcBef>
                <a:spcPts val="1200"/>
              </a:spcBef>
              <a:spcAft>
                <a:spcPts val="0"/>
              </a:spcAft>
              <a:buNone/>
            </a:pPr>
            <a:r>
              <a:rPr lang="en" sz="1400">
                <a:highlight>
                  <a:srgbClr val="FFFF00"/>
                </a:highlight>
              </a:rPr>
              <a:t>Click on Save As &gt; Report. Give it a title of OPS115:Firewall IPS Report</a:t>
            </a: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r>
              <a:rPr lang="en" sz="1400" b="1"/>
              <a:t>3. Find and Display the Report in the Reports list</a:t>
            </a:r>
            <a:endParaRPr sz="1400" b="1"/>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400" b="1">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endParaRPr sz="1200">
              <a:latin typeface="Arial"/>
              <a:ea typeface="Arial"/>
              <a:cs typeface="Arial"/>
              <a:sym typeface="Arial"/>
            </a:endParaRPr>
          </a:p>
          <a:p>
            <a:pPr marL="0" lvl="0" indent="0" algn="l" rtl="0">
              <a:spcBef>
                <a:spcPts val="1200"/>
              </a:spcBef>
              <a:spcAft>
                <a:spcPts val="0"/>
              </a:spcAft>
              <a:buNone/>
            </a:pPr>
            <a:endParaRPr/>
          </a:p>
        </p:txBody>
      </p:sp>
      <p:sp>
        <p:nvSpPr>
          <p:cNvPr id="2286" name="Google Shape;2286;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and 3</a:t>
            </a:r>
            <a:endParaRPr/>
          </a:p>
        </p:txBody>
      </p:sp>
      <p:sp>
        <p:nvSpPr>
          <p:cNvPr id="2292" name="Google Shape;2292;p134"/>
          <p:cNvSpPr txBox="1">
            <a:spLocks noGrp="1"/>
          </p:cNvSpPr>
          <p:nvPr>
            <p:ph type="subTitle" idx="1"/>
          </p:nvPr>
        </p:nvSpPr>
        <p:spPr>
          <a:xfrm>
            <a:off x="96375" y="675975"/>
            <a:ext cx="8773200" cy="1637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b="1"/>
              <a:t>2. Creating the Statistical Report</a:t>
            </a:r>
            <a:endParaRPr sz="1400" b="1"/>
          </a:p>
          <a:p>
            <a:pPr marL="0" lvl="0" indent="0" algn="l" rtl="0">
              <a:lnSpc>
                <a:spcPct val="115000"/>
              </a:lnSpc>
              <a:spcBef>
                <a:spcPts val="1200"/>
              </a:spcBef>
              <a:spcAft>
                <a:spcPts val="0"/>
              </a:spcAft>
              <a:buNone/>
            </a:pPr>
            <a:r>
              <a:rPr lang="en" sz="1400" b="1"/>
              <a:t>Save the search as a Report with the titler </a:t>
            </a:r>
            <a:r>
              <a:rPr lang="en" sz="1400" b="1">
                <a:latin typeface="Roboto Mono"/>
                <a:ea typeface="Roboto Mono"/>
                <a:cs typeface="Roboto Mono"/>
                <a:sym typeface="Roboto Mono"/>
              </a:rPr>
              <a:t>OPS115: Firewall IPS Report</a:t>
            </a:r>
            <a:endParaRPr sz="1400" b="1">
              <a:latin typeface="Roboto Mono"/>
              <a:ea typeface="Roboto Mono"/>
              <a:cs typeface="Roboto Mono"/>
              <a:sym typeface="Roboto Mono"/>
            </a:endParaRPr>
          </a:p>
          <a:p>
            <a:pPr marL="0" lvl="0" indent="0" algn="l" rtl="0">
              <a:lnSpc>
                <a:spcPct val="115000"/>
              </a:lnSpc>
              <a:spcBef>
                <a:spcPts val="1200"/>
              </a:spcBef>
              <a:spcAft>
                <a:spcPts val="0"/>
              </a:spcAft>
              <a:buNone/>
            </a:pPr>
            <a:r>
              <a:rPr lang="en" sz="1400">
                <a:highlight>
                  <a:srgbClr val="FFFF00"/>
                </a:highlight>
              </a:rPr>
              <a:t>Click on Save As &gt; Report. Give it a title of OPS115:Firewall IPS Report</a:t>
            </a: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endParaRPr sz="1400">
              <a:highlight>
                <a:srgbClr val="FFFF00"/>
              </a:highlight>
            </a:endParaRPr>
          </a:p>
          <a:p>
            <a:pPr marL="0" lvl="0" indent="0" algn="l" rtl="0">
              <a:lnSpc>
                <a:spcPct val="115000"/>
              </a:lnSpc>
              <a:spcBef>
                <a:spcPts val="1200"/>
              </a:spcBef>
              <a:spcAft>
                <a:spcPts val="0"/>
              </a:spcAft>
              <a:buNone/>
            </a:pPr>
            <a:r>
              <a:rPr lang="en" sz="1400" b="1"/>
              <a:t>3. Find and Display the Report in the Reports list</a:t>
            </a:r>
            <a:endParaRPr sz="1400" b="1"/>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r>
              <a:rPr lang="en" sz="1400">
                <a:highlight>
                  <a:srgbClr val="FFFF00"/>
                </a:highlight>
              </a:rPr>
              <a:t>Select the Report tab located in the App bar. </a:t>
            </a:r>
            <a:endParaRPr sz="1400">
              <a:highlight>
                <a:srgbClr val="FFFF00"/>
              </a:highlight>
            </a:endParaRPr>
          </a:p>
          <a:p>
            <a:pPr marL="0" lvl="0" indent="0" algn="l" rtl="0">
              <a:lnSpc>
                <a:spcPct val="115000"/>
              </a:lnSpc>
              <a:spcBef>
                <a:spcPts val="1200"/>
              </a:spcBef>
              <a:spcAft>
                <a:spcPts val="0"/>
              </a:spcAft>
              <a:buNone/>
            </a:pPr>
            <a:r>
              <a:rPr lang="en" sz="1400">
                <a:highlight>
                  <a:srgbClr val="FFFF00"/>
                </a:highlight>
              </a:rPr>
              <a:t>Click the Report Title (</a:t>
            </a:r>
            <a:r>
              <a:rPr lang="en" sz="1400">
                <a:highlight>
                  <a:srgbClr val="FFFF00"/>
                </a:highlight>
                <a:latin typeface="Roboto Mono"/>
                <a:ea typeface="Roboto Mono"/>
                <a:cs typeface="Roboto Mono"/>
                <a:sym typeface="Roboto Mono"/>
              </a:rPr>
              <a:t>OPS115: Firewall IPS Report</a:t>
            </a:r>
            <a:r>
              <a:rPr lang="en" sz="1400">
                <a:highlight>
                  <a:srgbClr val="FFFF00"/>
                </a:highlight>
              </a:rPr>
              <a:t>) and Open in Search</a:t>
            </a:r>
            <a:endParaRPr sz="1400">
              <a:highlight>
                <a:srgbClr val="FFFF00"/>
              </a:highlight>
            </a:endParaRPr>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endParaRPr sz="1400" b="1"/>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400"/>
          </a:p>
          <a:p>
            <a:pPr marL="0" lvl="0" indent="0" algn="l" rtl="0">
              <a:lnSpc>
                <a:spcPct val="115000"/>
              </a:lnSpc>
              <a:spcBef>
                <a:spcPts val="1200"/>
              </a:spcBef>
              <a:spcAft>
                <a:spcPts val="0"/>
              </a:spcAft>
              <a:buNone/>
            </a:pPr>
            <a:endParaRPr sz="1200"/>
          </a:p>
          <a:p>
            <a:pPr marL="0" lvl="0" indent="0" algn="l" rtl="0">
              <a:lnSpc>
                <a:spcPct val="115000"/>
              </a:lnSpc>
              <a:spcBef>
                <a:spcPts val="1200"/>
              </a:spcBef>
              <a:spcAft>
                <a:spcPts val="0"/>
              </a:spcAft>
              <a:buNone/>
            </a:pPr>
            <a:endParaRPr sz="1400" b="1">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endParaRPr sz="1200">
              <a:latin typeface="Arial"/>
              <a:ea typeface="Arial"/>
              <a:cs typeface="Arial"/>
              <a:sym typeface="Arial"/>
            </a:endParaRPr>
          </a:p>
          <a:p>
            <a:pPr marL="0" lvl="0" indent="0" algn="l" rtl="0">
              <a:spcBef>
                <a:spcPts val="1200"/>
              </a:spcBef>
              <a:spcAft>
                <a:spcPts val="0"/>
              </a:spcAft>
              <a:buNone/>
            </a:pPr>
            <a:endParaRPr/>
          </a:p>
        </p:txBody>
      </p:sp>
      <p:sp>
        <p:nvSpPr>
          <p:cNvPr id="2293" name="Google Shape;229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Extra Challenge and Report Results</a:t>
            </a:r>
            <a:endParaRPr/>
          </a:p>
        </p:txBody>
      </p:sp>
      <p:sp>
        <p:nvSpPr>
          <p:cNvPr id="2299" name="Google Shape;2299;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4. How would you obtain the total number of attacks for each month of each year in the attack log?</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p:txBody>
      </p:sp>
      <p:sp>
        <p:nvSpPr>
          <p:cNvPr id="2300" name="Google Shape;230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01" name="Google Shape;2301;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2" name="Google Shape;2302;p135"/>
          <p:cNvSpPr txBox="1">
            <a:spLocks noGrp="1"/>
          </p:cNvSpPr>
          <p:nvPr>
            <p:ph type="subTitle" idx="1"/>
          </p:nvPr>
        </p:nvSpPr>
        <p:spPr>
          <a:xfrm>
            <a:off x="0" y="28754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5. What month(s) and year(s) had the most attacks?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Extra Challenge and Report Results</a:t>
            </a:r>
            <a:endParaRPr/>
          </a:p>
        </p:txBody>
      </p:sp>
      <p:sp>
        <p:nvSpPr>
          <p:cNvPr id="2308" name="Google Shape;2308;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t>4. How would you obtain the total number of attacks for each month of each year in the attack log?</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highlight>
                  <a:srgbClr val="FFFF00"/>
                </a:highlight>
              </a:rPr>
              <a:t>Change the sort to “</a:t>
            </a:r>
            <a:r>
              <a:rPr lang="en" sz="1400" dirty="0">
                <a:highlight>
                  <a:srgbClr val="FFFF00"/>
                </a:highlight>
                <a:latin typeface="Roboto Mono"/>
                <a:ea typeface="Roboto Mono"/>
                <a:cs typeface="Roboto Mono"/>
                <a:sym typeface="Roboto Mono"/>
              </a:rPr>
              <a:t>sort - </a:t>
            </a:r>
            <a:r>
              <a:rPr lang="en" sz="1400" dirty="0" err="1">
                <a:highlight>
                  <a:srgbClr val="FFFF00"/>
                </a:highlight>
                <a:latin typeface="Roboto Mono"/>
                <a:ea typeface="Roboto Mono"/>
                <a:cs typeface="Roboto Mono"/>
                <a:sym typeface="Roboto Mono"/>
              </a:rPr>
              <a:t>date_month</a:t>
            </a:r>
            <a:r>
              <a:rPr lang="en" sz="1400" dirty="0">
                <a:highlight>
                  <a:srgbClr val="FFFF00"/>
                </a:highlight>
              </a:rPr>
              <a:t>”</a:t>
            </a:r>
            <a:endParaRPr sz="1400" dirty="0">
              <a:highlight>
                <a:srgbClr val="FFFF00"/>
              </a:highlight>
            </a:endParaRPr>
          </a:p>
          <a:p>
            <a:pPr marL="0" lvl="0" indent="0" algn="l" rtl="0">
              <a:spcBef>
                <a:spcPts val="0"/>
              </a:spcBef>
              <a:spcAft>
                <a:spcPts val="0"/>
              </a:spcAft>
              <a:buNone/>
            </a:pPr>
            <a:endParaRPr sz="1400" dirty="0">
              <a:highlight>
                <a:srgbClr val="FFFF00"/>
              </a:highlight>
            </a:endParaRPr>
          </a:p>
          <a:p>
            <a:pPr marL="0" lvl="0" indent="0" algn="l" rtl="0">
              <a:spcBef>
                <a:spcPts val="0"/>
              </a:spcBef>
              <a:spcAft>
                <a:spcPts val="0"/>
              </a:spcAft>
              <a:buNone/>
            </a:pPr>
            <a:r>
              <a:rPr lang="en" sz="1400" dirty="0">
                <a:highlight>
                  <a:srgbClr val="FFFF00"/>
                </a:highlight>
                <a:latin typeface="Roboto Mono"/>
                <a:ea typeface="Roboto Mono"/>
                <a:cs typeface="Roboto Mono"/>
                <a:sym typeface="Roboto Mono"/>
              </a:rPr>
              <a:t>source=”</a:t>
            </a:r>
            <a:r>
              <a:rPr lang="en" sz="1400" dirty="0" err="1">
                <a:highlight>
                  <a:srgbClr val="FFFF00"/>
                </a:highlight>
                <a:latin typeface="Roboto Mono"/>
                <a:ea typeface="Roboto Mono"/>
                <a:cs typeface="Roboto Mono"/>
                <a:sym typeface="Roboto Mono"/>
              </a:rPr>
              <a:t>foritnet_logs.csv</a:t>
            </a:r>
            <a:r>
              <a:rPr lang="en" sz="1400" dirty="0">
                <a:highlight>
                  <a:srgbClr val="FFFF00"/>
                </a:highlight>
                <a:latin typeface="Roboto Mono"/>
                <a:ea typeface="Roboto Mono"/>
                <a:cs typeface="Roboto Mono"/>
                <a:sym typeface="Roboto Mono"/>
              </a:rPr>
              <a:t> </a:t>
            </a:r>
            <a:r>
              <a:rPr lang="en" sz="1400" dirty="0" err="1">
                <a:highlight>
                  <a:srgbClr val="FFFF00"/>
                </a:highlight>
                <a:latin typeface="Roboto Mono"/>
                <a:ea typeface="Roboto Mono"/>
                <a:cs typeface="Roboto Mono"/>
                <a:sym typeface="Roboto Mono"/>
              </a:rPr>
              <a:t>attack_name</a:t>
            </a:r>
            <a:r>
              <a:rPr lang="en" sz="1400" dirty="0">
                <a:highlight>
                  <a:srgbClr val="FFFF00"/>
                </a:highlight>
                <a:latin typeface="Roboto Mono"/>
                <a:ea typeface="Roboto Mono"/>
                <a:cs typeface="Roboto Mono"/>
                <a:sym typeface="Roboto Mono"/>
              </a:rPr>
              <a:t>=“Oracle.9i.TNS.OneByte.DoS” | stats count by </a:t>
            </a:r>
            <a:r>
              <a:rPr lang="en" sz="1400" dirty="0" err="1">
                <a:highlight>
                  <a:srgbClr val="FFFF00"/>
                </a:highlight>
                <a:latin typeface="Roboto Mono"/>
                <a:ea typeface="Roboto Mono"/>
                <a:cs typeface="Roboto Mono"/>
                <a:sym typeface="Roboto Mono"/>
              </a:rPr>
              <a:t>date_year</a:t>
            </a:r>
            <a:r>
              <a:rPr lang="en" sz="1400" dirty="0">
                <a:highlight>
                  <a:srgbClr val="FFFF00"/>
                </a:highlight>
                <a:latin typeface="Roboto Mono"/>
                <a:ea typeface="Roboto Mono"/>
                <a:cs typeface="Roboto Mono"/>
                <a:sym typeface="Roboto Mono"/>
              </a:rPr>
              <a:t>, </a:t>
            </a:r>
            <a:r>
              <a:rPr lang="en" sz="1400" dirty="0" err="1">
                <a:highlight>
                  <a:srgbClr val="FFFF00"/>
                </a:highlight>
                <a:latin typeface="Roboto Mono"/>
                <a:ea typeface="Roboto Mono"/>
                <a:cs typeface="Roboto Mono"/>
                <a:sym typeface="Roboto Mono"/>
              </a:rPr>
              <a:t>date_month</a:t>
            </a:r>
            <a:r>
              <a:rPr lang="en" sz="1400" dirty="0">
                <a:highlight>
                  <a:srgbClr val="FFFF00"/>
                </a:highlight>
                <a:latin typeface="Roboto Mono"/>
                <a:ea typeface="Roboto Mono"/>
                <a:cs typeface="Roboto Mono"/>
                <a:sym typeface="Roboto Mono"/>
              </a:rPr>
              <a:t> | sort - </a:t>
            </a:r>
            <a:r>
              <a:rPr lang="en" sz="1400" dirty="0" err="1">
                <a:highlight>
                  <a:srgbClr val="FFFF00"/>
                </a:highlight>
                <a:latin typeface="Roboto Mono"/>
                <a:ea typeface="Roboto Mono"/>
                <a:cs typeface="Roboto Mono"/>
                <a:sym typeface="Roboto Mono"/>
              </a:rPr>
              <a:t>date_month</a:t>
            </a:r>
            <a:endParaRPr sz="1400" dirty="0">
              <a:highlight>
                <a:srgbClr val="FFFF00"/>
              </a:highlight>
              <a:latin typeface="Roboto Mono"/>
              <a:ea typeface="Roboto Mono"/>
              <a:cs typeface="Roboto Mono"/>
              <a:sym typeface="Roboto Mono"/>
            </a:endParaRPr>
          </a:p>
          <a:p>
            <a:pPr marL="0" lvl="0" indent="0" algn="l" rtl="0">
              <a:spcBef>
                <a:spcPts val="0"/>
              </a:spcBef>
              <a:spcAft>
                <a:spcPts val="0"/>
              </a:spcAft>
              <a:buNone/>
            </a:pPr>
            <a:endParaRPr sz="1400" dirty="0">
              <a:highlight>
                <a:srgbClr val="FFFF00"/>
              </a:highlight>
            </a:endParaRPr>
          </a:p>
          <a:p>
            <a:pPr marL="0" lvl="0" indent="0" algn="l" rtl="0">
              <a:spcBef>
                <a:spcPts val="0"/>
              </a:spcBef>
              <a:spcAft>
                <a:spcPts val="0"/>
              </a:spcAft>
              <a:buNone/>
            </a:pPr>
            <a:endParaRPr sz="1400" dirty="0">
              <a:highlight>
                <a:srgbClr val="FFFF00"/>
              </a:highlight>
            </a:endParaRPr>
          </a:p>
          <a:p>
            <a:pPr marL="0" lvl="0" indent="0" algn="l" rtl="0">
              <a:spcBef>
                <a:spcPts val="0"/>
              </a:spcBef>
              <a:spcAft>
                <a:spcPts val="0"/>
              </a:spcAft>
              <a:buNone/>
            </a:pPr>
            <a:endParaRPr sz="1400" dirty="0">
              <a:highlight>
                <a:srgbClr val="FFFF00"/>
              </a:highlight>
            </a:endParaRPr>
          </a:p>
          <a:p>
            <a:pPr marL="0" lvl="0" indent="0" algn="l" rtl="0">
              <a:spcBef>
                <a:spcPts val="0"/>
              </a:spcBef>
              <a:spcAft>
                <a:spcPts val="0"/>
              </a:spcAft>
              <a:buNone/>
            </a:pPr>
            <a:endParaRPr sz="1400" dirty="0">
              <a:highlight>
                <a:srgbClr val="FFFF00"/>
              </a:highlight>
            </a:endParaRPr>
          </a:p>
        </p:txBody>
      </p:sp>
      <p:sp>
        <p:nvSpPr>
          <p:cNvPr id="2309" name="Google Shape;230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310" name="Google Shape;2310;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1" name="Google Shape;2311;p136"/>
          <p:cNvSpPr txBox="1">
            <a:spLocks noGrp="1"/>
          </p:cNvSpPr>
          <p:nvPr>
            <p:ph type="subTitle" idx="1"/>
          </p:nvPr>
        </p:nvSpPr>
        <p:spPr>
          <a:xfrm>
            <a:off x="0" y="28754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5. What month(s) and year(s) had the most attacks?</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Extra Challenge and Report Results</a:t>
            </a:r>
            <a:endParaRPr/>
          </a:p>
        </p:txBody>
      </p:sp>
      <p:sp>
        <p:nvSpPr>
          <p:cNvPr id="2317" name="Google Shape;2317;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4. How would you obtain the total number of attacks for each month of each year in the attack log?</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highlight>
                  <a:srgbClr val="FFFF00"/>
                </a:highlight>
              </a:rPr>
              <a:t>Change the sort to “</a:t>
            </a:r>
            <a:r>
              <a:rPr lang="en" sz="1400">
                <a:highlight>
                  <a:srgbClr val="FFFF00"/>
                </a:highlight>
                <a:latin typeface="Roboto Mono"/>
                <a:ea typeface="Roboto Mono"/>
                <a:cs typeface="Roboto Mono"/>
                <a:sym typeface="Roboto Mono"/>
              </a:rPr>
              <a:t>sort - date_month</a:t>
            </a:r>
            <a:r>
              <a:rPr lang="en" sz="1400">
                <a:highlight>
                  <a:srgbClr val="FFFF00"/>
                </a:highlight>
              </a:rPr>
              <a:t>”</a:t>
            </a: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r>
              <a:rPr lang="en" sz="1400">
                <a:highlight>
                  <a:srgbClr val="FFFF00"/>
                </a:highlight>
                <a:latin typeface="Roboto Mono"/>
                <a:ea typeface="Roboto Mono"/>
                <a:cs typeface="Roboto Mono"/>
                <a:sym typeface="Roboto Mono"/>
              </a:rPr>
              <a:t>source=”foritnet_logs.csv attack_name=“Oracle.9i.TNS.OneByte.DoS” | stats count by date_year, date_month | sot - date_month</a:t>
            </a:r>
            <a:endParaRPr sz="1400">
              <a:highlight>
                <a:srgbClr val="FFFF00"/>
              </a:highlight>
              <a:latin typeface="Roboto Mono"/>
              <a:ea typeface="Roboto Mono"/>
              <a:cs typeface="Roboto Mono"/>
              <a:sym typeface="Roboto Mono"/>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a:p>
            <a:pPr marL="0" lvl="0" indent="0" algn="l" rtl="0">
              <a:spcBef>
                <a:spcPts val="0"/>
              </a:spcBef>
              <a:spcAft>
                <a:spcPts val="0"/>
              </a:spcAft>
              <a:buNone/>
            </a:pPr>
            <a:endParaRPr sz="1400">
              <a:highlight>
                <a:srgbClr val="FFFF00"/>
              </a:highlight>
            </a:endParaRPr>
          </a:p>
        </p:txBody>
      </p:sp>
      <p:sp>
        <p:nvSpPr>
          <p:cNvPr id="2318" name="Google Shape;231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319" name="Google Shape;2319;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0" name="Google Shape;2320;p137"/>
          <p:cNvSpPr txBox="1">
            <a:spLocks noGrp="1"/>
          </p:cNvSpPr>
          <p:nvPr>
            <p:ph type="subTitle" idx="1"/>
          </p:nvPr>
        </p:nvSpPr>
        <p:spPr>
          <a:xfrm>
            <a:off x="0" y="28754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t>5. What month(s) and year(s) had the most attacks?</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solidFill>
                  <a:schemeClr val="dk1"/>
                </a:solidFill>
                <a:highlight>
                  <a:srgbClr val="FFFF00"/>
                </a:highlight>
                <a:latin typeface="Roboto Mono"/>
                <a:ea typeface="Roboto Mono"/>
                <a:cs typeface="Roboto Mono"/>
                <a:sym typeface="Roboto Mono"/>
              </a:rPr>
              <a:t>March 2019</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13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with Splunk Dashboards</a:t>
            </a:r>
            <a:endParaRPr/>
          </a:p>
        </p:txBody>
      </p:sp>
      <p:sp>
        <p:nvSpPr>
          <p:cNvPr id="2331" name="Google Shape;2331;p1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332" name="Google Shape;2332;p13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333" name="Google Shape;2333;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40"/>
          <p:cNvSpPr txBox="1">
            <a:spLocks noGrp="1"/>
          </p:cNvSpPr>
          <p:nvPr>
            <p:ph type="body" idx="3"/>
          </p:nvPr>
        </p:nvSpPr>
        <p:spPr>
          <a:xfrm>
            <a:off x="175" y="1658875"/>
            <a:ext cx="9144000" cy="3247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u="sng">
                <a:solidFill>
                  <a:srgbClr val="20124D"/>
                </a:solidFill>
                <a:latin typeface="Roboto Medium"/>
                <a:ea typeface="Roboto Medium"/>
                <a:cs typeface="Roboto Medium"/>
                <a:sym typeface="Roboto Medium"/>
              </a:rPr>
              <a:t>Dynamic form-based dashboards</a:t>
            </a:r>
            <a:r>
              <a:rPr lang="en" sz="1600"/>
              <a:t> allow for modifications using radio, buttons, and check boxes. </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u="sng">
                <a:solidFill>
                  <a:srgbClr val="073763"/>
                </a:solidFill>
                <a:latin typeface="Roboto Medium"/>
                <a:ea typeface="Roboto Medium"/>
                <a:cs typeface="Roboto Medium"/>
                <a:sym typeface="Roboto Medium"/>
              </a:rPr>
              <a:t>Real-time dashboards</a:t>
            </a:r>
            <a:r>
              <a:rPr lang="en" sz="1600"/>
              <a:t> are displayed on panel </a:t>
            </a:r>
            <a:endParaRPr sz="1600"/>
          </a:p>
          <a:p>
            <a:pPr marL="0" lvl="0" indent="0" algn="l" rtl="0">
              <a:spcBef>
                <a:spcPts val="800"/>
              </a:spcBef>
              <a:spcAft>
                <a:spcPts val="0"/>
              </a:spcAft>
              <a:buNone/>
            </a:pPr>
            <a:r>
              <a:rPr lang="en" sz="1600"/>
              <a:t>screens for constant viewing in network and </a:t>
            </a:r>
            <a:endParaRPr sz="1600"/>
          </a:p>
          <a:p>
            <a:pPr marL="0" lvl="0" indent="0" algn="l" rtl="0">
              <a:spcBef>
                <a:spcPts val="800"/>
              </a:spcBef>
              <a:spcAft>
                <a:spcPts val="0"/>
              </a:spcAft>
              <a:buNone/>
            </a:pPr>
            <a:r>
              <a:rPr lang="en" sz="1600"/>
              <a:t>security operations centers.</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u="sng">
                <a:solidFill>
                  <a:srgbClr val="0C343D"/>
                </a:solidFill>
                <a:latin typeface="Roboto Medium"/>
                <a:ea typeface="Roboto Medium"/>
                <a:cs typeface="Roboto Medium"/>
                <a:sym typeface="Roboto Medium"/>
              </a:rPr>
              <a:t>Dashboards as scheduled reports</a:t>
            </a:r>
            <a:r>
              <a:rPr lang="en" sz="1600"/>
              <a:t> can be </a:t>
            </a:r>
            <a:endParaRPr sz="1600"/>
          </a:p>
          <a:p>
            <a:pPr marL="0" lvl="0" indent="0" algn="l" rtl="0">
              <a:spcBef>
                <a:spcPts val="800"/>
              </a:spcBef>
              <a:spcAft>
                <a:spcPts val="0"/>
              </a:spcAft>
              <a:buNone/>
            </a:pPr>
            <a:r>
              <a:rPr lang="en" sz="1600"/>
              <a:t>saved as a PDF file or sent as emails to </a:t>
            </a:r>
            <a:endParaRPr sz="1600"/>
          </a:p>
          <a:p>
            <a:pPr marL="0" lvl="0" indent="0" algn="l" rtl="0">
              <a:spcBef>
                <a:spcPts val="800"/>
              </a:spcBef>
              <a:spcAft>
                <a:spcPts val="800"/>
              </a:spcAft>
              <a:buNone/>
            </a:pPr>
            <a:r>
              <a:rPr lang="en" sz="1600"/>
              <a:t>NOC or SOC teams at scheduled. </a:t>
            </a:r>
            <a:endParaRPr sz="1600"/>
          </a:p>
        </p:txBody>
      </p:sp>
      <p:pic>
        <p:nvPicPr>
          <p:cNvPr id="2339" name="Google Shape;2339;p140"/>
          <p:cNvPicPr preferRelativeResize="0"/>
          <p:nvPr/>
        </p:nvPicPr>
        <p:blipFill>
          <a:blip r:embed="rId3">
            <a:alphaModFix/>
          </a:blip>
          <a:stretch>
            <a:fillRect/>
          </a:stretch>
        </p:blipFill>
        <p:spPr>
          <a:xfrm>
            <a:off x="4738400" y="2163850"/>
            <a:ext cx="4496773" cy="2460375"/>
          </a:xfrm>
          <a:prstGeom prst="rect">
            <a:avLst/>
          </a:prstGeom>
          <a:noFill/>
          <a:ln w="19050" cap="flat" cmpd="sng">
            <a:solidFill>
              <a:srgbClr val="FFFFFF"/>
            </a:solidFill>
            <a:prstDash val="solid"/>
            <a:round/>
            <a:headEnd type="none" w="sm" len="sm"/>
            <a:tailEnd type="none" w="sm" len="sm"/>
          </a:ln>
          <a:effectLst>
            <a:outerShdw blurRad="257175" dist="19050" dir="5400000" algn="bl" rotWithShape="0">
              <a:srgbClr val="073763">
                <a:alpha val="50000"/>
              </a:srgbClr>
            </a:outerShdw>
          </a:effectLst>
        </p:spPr>
      </p:pic>
      <p:sp>
        <p:nvSpPr>
          <p:cNvPr id="2340" name="Google Shape;2340;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Dashboards</a:t>
            </a:r>
            <a:endParaRPr/>
          </a:p>
        </p:txBody>
      </p:sp>
      <p:sp>
        <p:nvSpPr>
          <p:cNvPr id="2341" name="Google Shape;2341;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Dashboards integrate elements in panels to display the most relevant information for different teams and use cases. </a:t>
            </a:r>
            <a:endParaRPr/>
          </a:p>
        </p:txBody>
      </p:sp>
      <p:sp>
        <p:nvSpPr>
          <p:cNvPr id="2342" name="Google Shape;2342;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348" name="Google Shape;2348;p1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9" name="Google Shape;2349;p14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Adding an Existing Search to a Dashboard</a:t>
            </a:r>
            <a:endParaRPr>
              <a:solidFill>
                <a:srgbClr val="F1C23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Day 2 Recap</a:t>
            </a:r>
            <a:endParaRPr/>
          </a:p>
        </p:txBody>
      </p:sp>
      <p:sp>
        <p:nvSpPr>
          <p:cNvPr id="2059" name="Google Shape;2059;p1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Last class, we used Splunk to investigate if brute force attacks were occuring at a website. </a:t>
            </a:r>
            <a:endParaRPr/>
          </a:p>
        </p:txBody>
      </p:sp>
      <p:sp>
        <p:nvSpPr>
          <p:cNvPr id="2060" name="Google Shape;2060;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61" name="Google Shape;2061;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2" name="Google Shape;2062;p106"/>
          <p:cNvSpPr txBox="1">
            <a:spLocks noGrp="1"/>
          </p:cNvSpPr>
          <p:nvPr>
            <p:ph type="body" idx="3"/>
          </p:nvPr>
        </p:nvSpPr>
        <p:spPr>
          <a:xfrm>
            <a:off x="175" y="1475950"/>
            <a:ext cx="9144000" cy="3430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We looked at the </a:t>
            </a:r>
            <a:r>
              <a:rPr lang="en" b="1"/>
              <a:t>volume of activity</a:t>
            </a:r>
            <a:r>
              <a:rPr lang="en"/>
              <a:t> at the site and developed a </a:t>
            </a:r>
            <a:r>
              <a:rPr lang="en" b="1"/>
              <a:t>baseline</a:t>
            </a:r>
            <a:r>
              <a:rPr lang="en"/>
              <a:t> and </a:t>
            </a:r>
            <a:r>
              <a:rPr lang="en" b="1"/>
              <a:t>threshold</a:t>
            </a:r>
            <a:r>
              <a:rPr lang="en"/>
              <a:t>. </a:t>
            </a:r>
            <a:endParaRPr/>
          </a:p>
          <a:p>
            <a:pPr marL="457200" lvl="0" indent="-317500" algn="l" rtl="0">
              <a:lnSpc>
                <a:spcPct val="150000"/>
              </a:lnSpc>
              <a:spcBef>
                <a:spcPts val="800"/>
              </a:spcBef>
              <a:spcAft>
                <a:spcPts val="0"/>
              </a:spcAft>
              <a:buSzPts val="1400"/>
              <a:buChar char="●"/>
            </a:pPr>
            <a:r>
              <a:rPr lang="en"/>
              <a:t>A </a:t>
            </a:r>
            <a:r>
              <a:rPr lang="en" b="1"/>
              <a:t>baseline </a:t>
            </a:r>
            <a:r>
              <a:rPr lang="en"/>
              <a:t>differentiates between a real attack and normal daily activity. </a:t>
            </a:r>
            <a:endParaRPr/>
          </a:p>
          <a:p>
            <a:pPr marL="457200" lvl="0" indent="-317500" algn="l" rtl="0">
              <a:lnSpc>
                <a:spcPct val="150000"/>
              </a:lnSpc>
              <a:spcBef>
                <a:spcPts val="0"/>
              </a:spcBef>
              <a:spcAft>
                <a:spcPts val="0"/>
              </a:spcAft>
              <a:buSzPts val="1400"/>
              <a:buChar char="●"/>
            </a:pPr>
            <a:r>
              <a:rPr lang="en"/>
              <a:t>A </a:t>
            </a:r>
            <a:r>
              <a:rPr lang="en" b="1"/>
              <a:t>threshold </a:t>
            </a:r>
            <a:r>
              <a:rPr lang="en"/>
              <a:t>is the volume of activity at which an alert is triggered.</a:t>
            </a:r>
            <a:r>
              <a:rPr lang="en" b="1"/>
              <a:t> </a:t>
            </a:r>
            <a:endParaRPr b="1"/>
          </a:p>
          <a:p>
            <a:pPr marL="0" lvl="0" indent="0" algn="l" rtl="0">
              <a:lnSpc>
                <a:spcPct val="150000"/>
              </a:lnSpc>
              <a:spcBef>
                <a:spcPts val="800"/>
              </a:spcBef>
              <a:spcAft>
                <a:spcPts val="0"/>
              </a:spcAft>
              <a:buNone/>
            </a:pPr>
            <a:endParaRPr sz="900" b="1"/>
          </a:p>
          <a:p>
            <a:pPr marL="0" lvl="0" indent="0" algn="l" rtl="0">
              <a:lnSpc>
                <a:spcPct val="150000"/>
              </a:lnSpc>
              <a:spcBef>
                <a:spcPts val="800"/>
              </a:spcBef>
              <a:spcAft>
                <a:spcPts val="0"/>
              </a:spcAft>
              <a:buNone/>
            </a:pPr>
            <a:r>
              <a:rPr lang="en" b="1"/>
              <a:t>In the first exercise of the day, </a:t>
            </a:r>
            <a:r>
              <a:rPr lang="en"/>
              <a:t>you will investigate the </a:t>
            </a:r>
            <a:r>
              <a:rPr lang="en" b="1"/>
              <a:t>target </a:t>
            </a:r>
            <a:r>
              <a:rPr lang="en"/>
              <a:t>of the suspicious activity by looking at the relationship between </a:t>
            </a:r>
            <a:r>
              <a:rPr lang="en" b="1"/>
              <a:t>locked accounts</a:t>
            </a:r>
            <a:r>
              <a:rPr lang="en"/>
              <a:t> and </a:t>
            </a:r>
            <a:r>
              <a:rPr lang="en" b="1"/>
              <a:t>account and domain names. </a:t>
            </a:r>
            <a:endParaRPr/>
          </a:p>
          <a:p>
            <a:pPr marL="0" lvl="0" indent="0" algn="l" rtl="0">
              <a:lnSpc>
                <a:spcPct val="150000"/>
              </a:lnSpc>
              <a:spcBef>
                <a:spcPts val="800"/>
              </a:spcBef>
              <a:spcAft>
                <a:spcPts val="0"/>
              </a:spcAft>
              <a:buNone/>
            </a:pPr>
            <a:r>
              <a:rPr lang="en"/>
              <a:t>Security teams use Splunk’s </a:t>
            </a:r>
            <a:r>
              <a:rPr lang="en" b="1">
                <a:latin typeface="Roboto Mono"/>
                <a:ea typeface="Roboto Mono"/>
                <a:cs typeface="Roboto Mono"/>
                <a:sym typeface="Roboto Mono"/>
              </a:rPr>
              <a:t>contingency</a:t>
            </a:r>
            <a:r>
              <a:rPr lang="en" b="1"/>
              <a:t> </a:t>
            </a:r>
            <a:r>
              <a:rPr lang="en"/>
              <a:t>command to create a </a:t>
            </a:r>
            <a:r>
              <a:rPr lang="en" b="1"/>
              <a:t>contingency table </a:t>
            </a:r>
            <a:r>
              <a:rPr lang="en"/>
              <a:t>to show the relationship between fields in an event. </a:t>
            </a:r>
            <a:endParaRPr/>
          </a:p>
          <a:p>
            <a:pPr marL="457200" lvl="0" indent="-317500" algn="l" rtl="0">
              <a:lnSpc>
                <a:spcPct val="150000"/>
              </a:lnSpc>
              <a:spcBef>
                <a:spcPts val="800"/>
              </a:spcBef>
              <a:spcAft>
                <a:spcPts val="0"/>
              </a:spcAft>
              <a:buSzPts val="1400"/>
              <a:buChar char="●"/>
            </a:pPr>
            <a:r>
              <a:rPr lang="en"/>
              <a:t>These tables help determine root causes, analyze patterns for advanced threat detection, and discover threat actors. </a:t>
            </a:r>
            <a:endParaRPr/>
          </a:p>
        </p:txBody>
      </p:sp>
      <p:cxnSp>
        <p:nvCxnSpPr>
          <p:cNvPr id="2063" name="Google Shape;2063;p106"/>
          <p:cNvCxnSpPr/>
          <p:nvPr/>
        </p:nvCxnSpPr>
        <p:spPr>
          <a:xfrm>
            <a:off x="313075" y="2622950"/>
            <a:ext cx="8531400" cy="0"/>
          </a:xfrm>
          <a:prstGeom prst="straightConnector1">
            <a:avLst/>
          </a:prstGeom>
          <a:noFill/>
          <a:ln w="9525" cap="flat" cmpd="sng">
            <a:solidFill>
              <a:srgbClr val="0B5394"/>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53"/>
        <p:cNvGrpSpPr/>
        <p:nvPr/>
      </p:nvGrpSpPr>
      <p:grpSpPr>
        <a:xfrm>
          <a:off x="0" y="0"/>
          <a:ext cx="0" cy="0"/>
          <a:chOff x="0" y="0"/>
          <a:chExt cx="0" cy="0"/>
        </a:xfrm>
      </p:grpSpPr>
      <p:sp>
        <p:nvSpPr>
          <p:cNvPr id="2354" name="Google Shape;2354;p14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55" name="Google Shape;2355;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356" name="Google Shape;2356;p1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7" name="Google Shape;2357;p142"/>
          <p:cNvSpPr txBox="1">
            <a:spLocks noGrp="1"/>
          </p:cNvSpPr>
          <p:nvPr>
            <p:ph type="title" idx="2"/>
          </p:nvPr>
        </p:nvSpPr>
        <p:spPr>
          <a:xfrm>
            <a:off x="274350" y="101332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Create a Dashboard for Failed Password Attempts</a:t>
            </a:r>
            <a:endParaRPr/>
          </a:p>
          <a:p>
            <a:pPr marL="0" lvl="0" indent="0" algn="l" rtl="0">
              <a:spcBef>
                <a:spcPts val="0"/>
              </a:spcBef>
              <a:spcAft>
                <a:spcPts val="0"/>
              </a:spcAft>
              <a:buNone/>
            </a:pPr>
            <a:endParaRPr/>
          </a:p>
          <a:p>
            <a:pPr marL="0" lvl="0" indent="0" algn="l" rtl="0">
              <a:spcBef>
                <a:spcPts val="0"/>
              </a:spcBef>
              <a:spcAft>
                <a:spcPts val="0"/>
              </a:spcAft>
              <a:buNone/>
            </a:pPr>
            <a:r>
              <a:rPr lang="en" sz="1600">
                <a:latin typeface="Roboto Light"/>
                <a:ea typeface="Roboto Light"/>
                <a:cs typeface="Roboto Light"/>
                <a:sym typeface="Roboto Light"/>
              </a:rPr>
              <a:t>In this activity, you will create a Linux and Windows Failed Password Dashboard for Monitoring login attempts by an SOC Team. </a:t>
            </a:r>
            <a:endParaRPr sz="16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a:t>Instructions sent via Slack.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
        <p:nvSpPr>
          <p:cNvPr id="2363" name="Google Shape;2363;p14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4" name="Google Shape;2364;p143"/>
          <p:cNvSpPr txBox="1"/>
          <p:nvPr/>
        </p:nvSpPr>
        <p:spPr>
          <a:xfrm>
            <a:off x="2480250" y="3695450"/>
            <a:ext cx="4183500" cy="8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Create a Dashboard for Failed Password Attempts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a Search and Report </a:t>
            </a:r>
            <a:endParaRPr/>
          </a:p>
        </p:txBody>
      </p:sp>
      <p:sp>
        <p:nvSpPr>
          <p:cNvPr id="2370" name="Google Shape;2370;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Which SPL command was used to search for all failed password attempts?</a:t>
            </a:r>
            <a:endParaRPr/>
          </a:p>
        </p:txBody>
      </p:sp>
      <p:sp>
        <p:nvSpPr>
          <p:cNvPr id="2371" name="Google Shape;2371;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2372" name="Google Shape;2372;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2D60FEC-0ED7-5042-9999-0CAF5D27BD8D}"/>
              </a:ext>
            </a:extLst>
          </p:cNvPr>
          <p:cNvPicPr>
            <a:picLocks noChangeAspect="1"/>
          </p:cNvPicPr>
          <p:nvPr/>
        </p:nvPicPr>
        <p:blipFill>
          <a:blip r:embed="rId3"/>
          <a:stretch>
            <a:fillRect/>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a Search and Report </a:t>
            </a:r>
            <a:endParaRPr/>
          </a:p>
        </p:txBody>
      </p:sp>
      <p:sp>
        <p:nvSpPr>
          <p:cNvPr id="2378" name="Google Shape;2378;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Which SPL command was used to search for all failed password attempts?</a:t>
            </a:r>
            <a:endParaRPr>
              <a:solidFill>
                <a:schemeClr val="dk1"/>
              </a:solidFill>
            </a:endParaRPr>
          </a:p>
          <a:p>
            <a:pPr marL="0" lvl="0" indent="0" algn="l" rtl="0">
              <a:spcBef>
                <a:spcPts val="0"/>
              </a:spcBef>
              <a:spcAft>
                <a:spcPts val="0"/>
              </a:spcAft>
              <a:buNone/>
            </a:pPr>
            <a:endParaRPr/>
          </a:p>
        </p:txBody>
      </p:sp>
      <p:sp>
        <p:nvSpPr>
          <p:cNvPr id="2379" name="Google Shape;2379;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380" name="Google Shape;2380;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1" name="Google Shape;2381;p145"/>
          <p:cNvSpPr txBox="1">
            <a:spLocks noGrp="1"/>
          </p:cNvSpPr>
          <p:nvPr>
            <p:ph type="body" idx="3"/>
          </p:nvPr>
        </p:nvSpPr>
        <p:spPr>
          <a:xfrm>
            <a:off x="175" y="1259475"/>
            <a:ext cx="9144000" cy="226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highlight>
                  <a:srgbClr val="FFFF00"/>
                </a:highlight>
              </a:rPr>
              <a:t>Attach </a:t>
            </a:r>
            <a:r>
              <a:rPr lang="en">
                <a:highlight>
                  <a:srgbClr val="FFFF00"/>
                </a:highlight>
                <a:latin typeface="Roboto Mono Medium"/>
                <a:ea typeface="Roboto Mono Medium"/>
                <a:cs typeface="Roboto Mono Medium"/>
                <a:sym typeface="Roboto Mono Medium"/>
              </a:rPr>
              <a:t>Failed Password</a:t>
            </a:r>
            <a:r>
              <a:rPr lang="en">
                <a:highlight>
                  <a:srgbClr val="FFFF00"/>
                </a:highlight>
              </a:rPr>
              <a:t> to the SPL search command.</a:t>
            </a:r>
            <a:endParaRPr>
              <a:highlight>
                <a:srgbClr val="FFFF00"/>
              </a:highlight>
            </a:endParaRPr>
          </a:p>
        </p:txBody>
      </p:sp>
      <p:pic>
        <p:nvPicPr>
          <p:cNvPr id="2382" name="Google Shape;2382;p145"/>
          <p:cNvPicPr preferRelativeResize="0"/>
          <p:nvPr/>
        </p:nvPicPr>
        <p:blipFill>
          <a:blip r:embed="rId3">
            <a:alphaModFix/>
          </a:blip>
          <a:stretch>
            <a:fillRect/>
          </a:stretch>
        </p:blipFill>
        <p:spPr>
          <a:xfrm>
            <a:off x="560825" y="1687150"/>
            <a:ext cx="7398775" cy="3028625"/>
          </a:xfrm>
          <a:prstGeom prst="rect">
            <a:avLst/>
          </a:prstGeom>
          <a:noFill/>
          <a:ln>
            <a:noFill/>
          </a:ln>
          <a:effectLst>
            <a:outerShdw blurRad="400050" dist="19050" dir="5400000" algn="bl" rotWithShape="0">
              <a:srgbClr val="073763">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1: Creating a Search and Report </a:t>
            </a:r>
            <a:endParaRPr/>
          </a:p>
        </p:txBody>
      </p:sp>
      <p:sp>
        <p:nvSpPr>
          <p:cNvPr id="2388" name="Google Shape;2388;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t>Save the </a:t>
            </a:r>
            <a:r>
              <a:rPr lang="en" sz="1400" b="1" dirty="0"/>
              <a:t>search as a Report </a:t>
            </a:r>
            <a:r>
              <a:rPr lang="en" sz="1400" dirty="0"/>
              <a:t>with </a:t>
            </a:r>
            <a:r>
              <a:rPr lang="en" sz="1400" dirty="0">
                <a:latin typeface="Roboto Mono"/>
                <a:ea typeface="Roboto Mono"/>
                <a:cs typeface="Roboto Mono"/>
                <a:sym typeface="Roboto Mono"/>
              </a:rPr>
              <a:t>Title</a:t>
            </a:r>
            <a:r>
              <a:rPr lang="en" sz="1400" dirty="0"/>
              <a:t> = Linux Failed Password Attempts </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Save and view the report.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Locate the Report in the </a:t>
            </a:r>
            <a:r>
              <a:rPr lang="en" sz="1400" dirty="0">
                <a:latin typeface="Roboto Mono"/>
                <a:ea typeface="Roboto Mono"/>
                <a:cs typeface="Roboto Mono"/>
                <a:sym typeface="Roboto Mono"/>
              </a:rPr>
              <a:t>Report List</a:t>
            </a:r>
            <a:r>
              <a:rPr lang="en" sz="1400" dirty="0"/>
              <a:t> and execute the search by selecting </a:t>
            </a:r>
            <a:r>
              <a:rPr lang="en" sz="1400" dirty="0">
                <a:latin typeface="Roboto Medium"/>
                <a:ea typeface="Roboto Medium"/>
                <a:cs typeface="Roboto Medium"/>
                <a:sym typeface="Roboto Medium"/>
              </a:rPr>
              <a:t>Open in Search</a:t>
            </a:r>
            <a:r>
              <a:rPr lang="en" sz="1400" dirty="0"/>
              <a:t>.</a:t>
            </a:r>
            <a:endParaRPr sz="1400" dirty="0"/>
          </a:p>
        </p:txBody>
      </p:sp>
      <p:sp>
        <p:nvSpPr>
          <p:cNvPr id="2389" name="Google Shape;2389;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390" name="Google Shape;2390;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91" name="Google Shape;2391;p146"/>
          <p:cNvPicPr preferRelativeResize="0"/>
          <p:nvPr/>
        </p:nvPicPr>
        <p:blipFill>
          <a:blip r:embed="rId3">
            <a:alphaModFix/>
          </a:blip>
          <a:stretch>
            <a:fillRect/>
          </a:stretch>
        </p:blipFill>
        <p:spPr>
          <a:xfrm>
            <a:off x="2923213" y="1107250"/>
            <a:ext cx="2610300" cy="1626250"/>
          </a:xfrm>
          <a:prstGeom prst="rect">
            <a:avLst/>
          </a:prstGeom>
          <a:noFill/>
          <a:ln>
            <a:noFill/>
          </a:ln>
          <a:effectLst>
            <a:outerShdw blurRad="557213" dist="19050" dir="5400000" algn="bl" rotWithShape="0">
              <a:srgbClr val="073763">
                <a:alpha val="50000"/>
              </a:srgbClr>
            </a:outerShdw>
          </a:effectLst>
        </p:spPr>
      </p:pic>
      <p:pic>
        <p:nvPicPr>
          <p:cNvPr id="2392" name="Google Shape;2392;p146"/>
          <p:cNvPicPr preferRelativeResize="0"/>
          <p:nvPr/>
        </p:nvPicPr>
        <p:blipFill>
          <a:blip r:embed="rId4">
            <a:alphaModFix/>
          </a:blip>
          <a:stretch>
            <a:fillRect/>
          </a:stretch>
        </p:blipFill>
        <p:spPr>
          <a:xfrm>
            <a:off x="1456250" y="3170475"/>
            <a:ext cx="5544236" cy="1626250"/>
          </a:xfrm>
          <a:prstGeom prst="rect">
            <a:avLst/>
          </a:prstGeom>
          <a:noFill/>
          <a:ln>
            <a:noFill/>
          </a:ln>
          <a:effectLst>
            <a:outerShdw blurRad="457200" dist="19050" dir="5400000" algn="bl" rotWithShape="0">
              <a:srgbClr val="073763">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Creating a New Dashboard for Report</a:t>
            </a:r>
            <a:endParaRPr/>
          </a:p>
        </p:txBody>
      </p:sp>
      <p:sp>
        <p:nvSpPr>
          <p:cNvPr id="2398" name="Google Shape;2398;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Add the report to a new dashboard:</a:t>
            </a:r>
            <a:endParaRPr b="1"/>
          </a:p>
        </p:txBody>
      </p:sp>
      <p:sp>
        <p:nvSpPr>
          <p:cNvPr id="2399" name="Google Shape;2399;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400" name="Google Shape;2400;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Creating a New Dashboard for Report</a:t>
            </a:r>
            <a:endParaRPr/>
          </a:p>
        </p:txBody>
      </p:sp>
      <p:sp>
        <p:nvSpPr>
          <p:cNvPr id="2406" name="Google Shape;2406;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Add the report to a new dashboard:</a:t>
            </a:r>
            <a:endParaRPr b="1"/>
          </a:p>
        </p:txBody>
      </p:sp>
      <p:sp>
        <p:nvSpPr>
          <p:cNvPr id="2407" name="Google Shape;2407;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408" name="Google Shape;2408;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9" name="Google Shape;2409;p148"/>
          <p:cNvSpPr txBox="1"/>
          <p:nvPr/>
        </p:nvSpPr>
        <p:spPr>
          <a:xfrm>
            <a:off x="479400" y="1186325"/>
            <a:ext cx="3567000" cy="3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Roboto"/>
                <a:ea typeface="Roboto"/>
                <a:cs typeface="Roboto"/>
                <a:sym typeface="Roboto"/>
              </a:rPr>
              <a:t>Title = Linux and Windows Failed Password</a:t>
            </a:r>
            <a:endParaRPr sz="1800" dirty="0">
              <a:latin typeface="Roboto"/>
              <a:ea typeface="Roboto"/>
              <a:cs typeface="Roboto"/>
              <a:sym typeface="Roboto"/>
            </a:endParaRPr>
          </a:p>
          <a:p>
            <a:pPr marL="0" lvl="0" indent="0" algn="l" rtl="0">
              <a:spcBef>
                <a:spcPts val="0"/>
              </a:spcBef>
              <a:spcAft>
                <a:spcPts val="0"/>
              </a:spcAft>
              <a:buNone/>
            </a:pPr>
            <a:endParaRPr sz="1800" dirty="0">
              <a:latin typeface="Roboto"/>
              <a:ea typeface="Roboto"/>
              <a:cs typeface="Roboto"/>
              <a:sym typeface="Roboto"/>
            </a:endParaRPr>
          </a:p>
          <a:p>
            <a:pPr marL="0" lvl="0" indent="0" algn="l" rtl="0">
              <a:spcBef>
                <a:spcPts val="0"/>
              </a:spcBef>
              <a:spcAft>
                <a:spcPts val="0"/>
              </a:spcAft>
              <a:buNone/>
            </a:pPr>
            <a:r>
              <a:rPr lang="en" sz="1800" dirty="0">
                <a:latin typeface="Roboto"/>
                <a:ea typeface="Roboto"/>
                <a:cs typeface="Roboto"/>
                <a:sym typeface="Roboto"/>
              </a:rPr>
              <a:t>Complete the additional fields and save the Dashboard. </a:t>
            </a:r>
            <a:endParaRPr sz="1800" dirty="0">
              <a:latin typeface="Roboto"/>
              <a:ea typeface="Roboto"/>
              <a:cs typeface="Roboto"/>
              <a:sym typeface="Roboto"/>
            </a:endParaRPr>
          </a:p>
        </p:txBody>
      </p:sp>
      <p:pic>
        <p:nvPicPr>
          <p:cNvPr id="2410" name="Google Shape;2410;p148"/>
          <p:cNvPicPr preferRelativeResize="0"/>
          <p:nvPr/>
        </p:nvPicPr>
        <p:blipFill>
          <a:blip r:embed="rId3">
            <a:alphaModFix/>
          </a:blip>
          <a:stretch>
            <a:fillRect/>
          </a:stretch>
        </p:blipFill>
        <p:spPr>
          <a:xfrm>
            <a:off x="4433625" y="836500"/>
            <a:ext cx="3706525" cy="3870925"/>
          </a:xfrm>
          <a:prstGeom prst="rect">
            <a:avLst/>
          </a:prstGeom>
          <a:noFill/>
          <a:ln>
            <a:noFill/>
          </a:ln>
          <a:effectLst>
            <a:outerShdw blurRad="357188" dist="19050" dir="5400000" algn="bl" rotWithShape="0">
              <a:srgbClr val="073763">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Activity Review Part 2: Creating a New Dashboard for Report</a:t>
            </a:r>
            <a:endParaRPr/>
          </a:p>
        </p:txBody>
      </p:sp>
      <p:sp>
        <p:nvSpPr>
          <p:cNvPr id="2416" name="Google Shape;2416;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Add the report to a new dashboard:</a:t>
            </a:r>
            <a:endParaRPr b="1"/>
          </a:p>
        </p:txBody>
      </p:sp>
      <p:sp>
        <p:nvSpPr>
          <p:cNvPr id="2417" name="Google Shape;2417;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418" name="Google Shape;2418;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9" name="Google Shape;2419;p149"/>
          <p:cNvSpPr txBox="1"/>
          <p:nvPr/>
        </p:nvSpPr>
        <p:spPr>
          <a:xfrm>
            <a:off x="479400" y="1186325"/>
            <a:ext cx="6394800" cy="3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Title = Linux and Windows Failed Passwords</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Complete the additional fields and save the Dashboard.</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b="1">
                <a:latin typeface="Roboto"/>
                <a:ea typeface="Roboto"/>
                <a:cs typeface="Roboto"/>
                <a:sym typeface="Roboto"/>
              </a:rPr>
              <a:t>View the Dashboard in the Dashboard List </a:t>
            </a:r>
            <a:endParaRPr sz="1800" b="1">
              <a:latin typeface="Roboto"/>
              <a:ea typeface="Roboto"/>
              <a:cs typeface="Roboto"/>
              <a:sym typeface="Roboto"/>
            </a:endParaRPr>
          </a:p>
        </p:txBody>
      </p:sp>
      <p:pic>
        <p:nvPicPr>
          <p:cNvPr id="2420" name="Google Shape;2420;p149"/>
          <p:cNvPicPr preferRelativeResize="0"/>
          <p:nvPr/>
        </p:nvPicPr>
        <p:blipFill>
          <a:blip r:embed="rId3">
            <a:alphaModFix/>
          </a:blip>
          <a:stretch>
            <a:fillRect/>
          </a:stretch>
        </p:blipFill>
        <p:spPr>
          <a:xfrm>
            <a:off x="253663" y="2762700"/>
            <a:ext cx="8636676" cy="2045875"/>
          </a:xfrm>
          <a:prstGeom prst="rect">
            <a:avLst/>
          </a:prstGeom>
          <a:noFill/>
          <a:ln>
            <a:noFill/>
          </a:ln>
          <a:effectLst>
            <a:outerShdw blurRad="414338" dist="19050" dir="5400000" algn="bl" rotWithShape="0">
              <a:srgbClr val="073763">
                <a:alpha val="50000"/>
              </a:srgb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t>Activity Review Part 3: Add Existing Search Report to a Dashboard</a:t>
            </a:r>
            <a:endParaRPr sz="2000"/>
          </a:p>
        </p:txBody>
      </p:sp>
      <p:sp>
        <p:nvSpPr>
          <p:cNvPr id="2426" name="Google Shape;2426;p150"/>
          <p:cNvSpPr txBox="1">
            <a:spLocks noGrp="1"/>
          </p:cNvSpPr>
          <p:nvPr>
            <p:ph type="subTitle" idx="1"/>
          </p:nvPr>
        </p:nvSpPr>
        <p:spPr>
          <a:xfrm>
            <a:off x="0" y="675975"/>
            <a:ext cx="9144000" cy="702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Add the Windows failed login search to the Linux and Windows Failed Password Reports dashboard.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27" name="Google Shape;2427;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428" name="Google Shape;2428;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t>Activity Review Part 3: Add Existing Search Report to a Dashboard</a:t>
            </a:r>
            <a:endParaRPr sz="2000"/>
          </a:p>
        </p:txBody>
      </p:sp>
      <p:sp>
        <p:nvSpPr>
          <p:cNvPr id="2434" name="Google Shape;2434;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Add the Windows Event failed login search to the Linux and Windows Failed Password Reports dashboard. </a:t>
            </a:r>
            <a:endParaRPr/>
          </a:p>
          <a:p>
            <a:pPr marL="0" lvl="0" indent="0" algn="l" rtl="0">
              <a:spcBef>
                <a:spcPts val="0"/>
              </a:spcBef>
              <a:spcAft>
                <a:spcPts val="0"/>
              </a:spcAft>
              <a:buNone/>
            </a:pPr>
            <a:endParaRPr/>
          </a:p>
          <a:p>
            <a:pPr marL="0" lvl="0" indent="0" algn="l" rtl="0">
              <a:spcBef>
                <a:spcPts val="0"/>
              </a:spcBef>
              <a:spcAft>
                <a:spcPts val="0"/>
              </a:spcAft>
              <a:buNone/>
            </a:pPr>
            <a:r>
              <a:rPr lang="en" b="1"/>
              <a:t>Review how to find a Failed Login Search Report </a:t>
            </a:r>
            <a:r>
              <a:rPr lang="en"/>
              <a:t>in the </a:t>
            </a:r>
            <a:r>
              <a:rPr lang="en" b="1"/>
              <a:t>Report List</a:t>
            </a:r>
            <a:r>
              <a:rPr lang="en"/>
              <a:t> </a:t>
            </a:r>
            <a:endParaRPr/>
          </a:p>
        </p:txBody>
      </p:sp>
      <p:sp>
        <p:nvSpPr>
          <p:cNvPr id="2435" name="Google Shape;2435;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436" name="Google Shape;2436;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37" name="Google Shape;2437;p151"/>
          <p:cNvPicPr preferRelativeResize="0"/>
          <p:nvPr/>
        </p:nvPicPr>
        <p:blipFill>
          <a:blip r:embed="rId3">
            <a:alphaModFix/>
          </a:blip>
          <a:stretch>
            <a:fillRect/>
          </a:stretch>
        </p:blipFill>
        <p:spPr>
          <a:xfrm>
            <a:off x="152400" y="2024700"/>
            <a:ext cx="8839200" cy="2660887"/>
          </a:xfrm>
          <a:prstGeom prst="rect">
            <a:avLst/>
          </a:prstGeom>
          <a:noFill/>
          <a:ln>
            <a:noFill/>
          </a:ln>
          <a:effectLst>
            <a:outerShdw blurRad="485775" dist="19050" dir="5400000" algn="bl" rotWithShape="0">
              <a:srgbClr val="073763">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10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069" name="Google Shape;2069;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2070" name="Google Shape;2070;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1" name="Google Shape;2071;p10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200" b="1"/>
              <a:t>Activity</a:t>
            </a:r>
            <a:r>
              <a:rPr lang="en" sz="2200"/>
              <a:t>: Contingency Command </a:t>
            </a:r>
            <a:r>
              <a:rPr lang="en" sz="2200">
                <a:latin typeface="Roboto Light"/>
                <a:ea typeface="Roboto Light"/>
                <a:cs typeface="Roboto Light"/>
                <a:sym typeface="Roboto Light"/>
              </a:rPr>
              <a:t>Warm-Up </a:t>
            </a:r>
            <a:endParaRPr sz="22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investigate locked accounts using the </a:t>
            </a:r>
            <a:r>
              <a:rPr lang="en" sz="1800">
                <a:latin typeface="Roboto Mono Light"/>
                <a:ea typeface="Roboto Mono Light"/>
                <a:cs typeface="Roboto Mono Light"/>
                <a:sym typeface="Roboto Mono Light"/>
              </a:rPr>
              <a:t>contingency</a:t>
            </a:r>
            <a:r>
              <a:rPr lang="en" sz="1800">
                <a:latin typeface="Roboto Light"/>
                <a:ea typeface="Roboto Light"/>
                <a:cs typeface="Roboto Light"/>
                <a:sym typeface="Roboto Light"/>
              </a:rPr>
              <a:t> command. </a:t>
            </a:r>
            <a:endParaRPr sz="18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a:t>Instructions sent via Slack.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t>Activity Review Part 3: Add Existing Search Report to a Dashboard</a:t>
            </a:r>
            <a:endParaRPr sz="2000"/>
          </a:p>
        </p:txBody>
      </p:sp>
      <p:sp>
        <p:nvSpPr>
          <p:cNvPr id="2443" name="Google Shape;2443;p15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Add the Windows Event failed login search to the Linux and Windows Failed Password Reports dashboard. </a:t>
            </a:r>
            <a:endParaRPr/>
          </a:p>
          <a:p>
            <a:pPr marL="0" lvl="0" indent="0" algn="l" rtl="0">
              <a:spcBef>
                <a:spcPts val="0"/>
              </a:spcBef>
              <a:spcAft>
                <a:spcPts val="0"/>
              </a:spcAft>
              <a:buNone/>
            </a:pPr>
            <a:endParaRPr/>
          </a:p>
          <a:p>
            <a:pPr marL="0" lvl="0" indent="0" algn="l" rtl="0">
              <a:spcBef>
                <a:spcPts val="0"/>
              </a:spcBef>
              <a:spcAft>
                <a:spcPts val="0"/>
              </a:spcAft>
              <a:buNone/>
            </a:pPr>
            <a:r>
              <a:rPr lang="en" b="1"/>
              <a:t>Add the report to the Linux and Windows Failed Password dashboard. </a:t>
            </a:r>
            <a:endParaRPr/>
          </a:p>
        </p:txBody>
      </p:sp>
      <p:sp>
        <p:nvSpPr>
          <p:cNvPr id="2444" name="Google Shape;2444;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2445" name="Google Shape;2445;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46" name="Google Shape;2446;p152"/>
          <p:cNvPicPr preferRelativeResize="0"/>
          <p:nvPr/>
        </p:nvPicPr>
        <p:blipFill>
          <a:blip r:embed="rId3">
            <a:alphaModFix/>
          </a:blip>
          <a:stretch>
            <a:fillRect/>
          </a:stretch>
        </p:blipFill>
        <p:spPr>
          <a:xfrm>
            <a:off x="1393425" y="1981000"/>
            <a:ext cx="6357151" cy="2795100"/>
          </a:xfrm>
          <a:prstGeom prst="rect">
            <a:avLst/>
          </a:prstGeom>
          <a:noFill/>
          <a:ln>
            <a:noFill/>
          </a:ln>
          <a:effectLst>
            <a:outerShdw blurRad="257175" dist="19050" dir="5400000" algn="bl" rotWithShape="0">
              <a:srgbClr val="073763">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t>Activity Review Part 4: Edit the Dashboard</a:t>
            </a:r>
            <a:endParaRPr sz="2000"/>
          </a:p>
        </p:txBody>
      </p:sp>
      <p:sp>
        <p:nvSpPr>
          <p:cNvPr id="2452" name="Google Shape;2452;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View the dashboard from the </a:t>
            </a:r>
            <a:r>
              <a:rPr lang="en" b="1"/>
              <a:t>Dashboard List</a:t>
            </a:r>
            <a:r>
              <a:rPr lang="en"/>
              <a:t> and click the </a:t>
            </a:r>
            <a:r>
              <a:rPr lang="en" b="1"/>
              <a:t>Edit</a:t>
            </a:r>
            <a:r>
              <a:rPr lang="en"/>
              <a:t> button.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53" name="Google Shape;2453;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454" name="Google Shape;2454;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55" name="Google Shape;2455;p153"/>
          <p:cNvPicPr preferRelativeResize="0"/>
          <p:nvPr/>
        </p:nvPicPr>
        <p:blipFill>
          <a:blip r:embed="rId3">
            <a:alphaModFix/>
          </a:blip>
          <a:stretch>
            <a:fillRect/>
          </a:stretch>
        </p:blipFill>
        <p:spPr>
          <a:xfrm>
            <a:off x="152400" y="1644550"/>
            <a:ext cx="8839200" cy="2397309"/>
          </a:xfrm>
          <a:prstGeom prst="rect">
            <a:avLst/>
          </a:prstGeom>
          <a:noFill/>
          <a:ln>
            <a:noFill/>
          </a:ln>
          <a:effectLst>
            <a:outerShdw blurRad="271463" dist="19050" dir="5400000" algn="bl" rotWithShape="0">
              <a:srgbClr val="073763">
                <a:alpha val="50000"/>
              </a:srgbClr>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t>Activity Review Part 4: Edit the Dashboard</a:t>
            </a:r>
            <a:endParaRPr sz="2000"/>
          </a:p>
        </p:txBody>
      </p:sp>
      <p:sp>
        <p:nvSpPr>
          <p:cNvPr id="2461" name="Google Shape;2461;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Enter </a:t>
            </a:r>
            <a:r>
              <a:rPr lang="en" b="1"/>
              <a:t>titles </a:t>
            </a:r>
            <a:r>
              <a:rPr lang="en"/>
              <a:t>for the dashboard panels: </a:t>
            </a:r>
            <a:r>
              <a:rPr lang="en">
                <a:latin typeface="Roboto Mono"/>
                <a:ea typeface="Roboto Mono"/>
                <a:cs typeface="Roboto Mono"/>
                <a:sym typeface="Roboto Mono"/>
              </a:rPr>
              <a:t>Linux Login Event Log</a:t>
            </a:r>
            <a:r>
              <a:rPr lang="en"/>
              <a:t> and </a:t>
            </a:r>
            <a:endParaRPr/>
          </a:p>
          <a:p>
            <a:pPr marL="0" lvl="0" indent="0" algn="l" rtl="0">
              <a:spcBef>
                <a:spcPts val="0"/>
              </a:spcBef>
              <a:spcAft>
                <a:spcPts val="0"/>
              </a:spcAft>
              <a:buNone/>
            </a:pPr>
            <a:r>
              <a:rPr lang="en">
                <a:latin typeface="Roboto Mono"/>
                <a:ea typeface="Roboto Mono"/>
                <a:cs typeface="Roboto Mono"/>
                <a:sym typeface="Roboto Mono"/>
              </a:rPr>
              <a:t>Windows Event Log.</a:t>
            </a:r>
            <a:endParaRPr>
              <a:latin typeface="Roboto Mono"/>
              <a:ea typeface="Roboto Mono"/>
              <a:cs typeface="Roboto Mono"/>
              <a:sym typeface="Roboto Mono"/>
            </a:endParaRPr>
          </a:p>
          <a:p>
            <a:pPr marL="0" lvl="0" indent="0" algn="l" rtl="0">
              <a:spcBef>
                <a:spcPts val="0"/>
              </a:spcBef>
              <a:spcAft>
                <a:spcPts val="0"/>
              </a:spcAft>
              <a:buNone/>
            </a:pPr>
            <a:endParaRPr/>
          </a:p>
          <a:p>
            <a:pPr marL="0" lvl="0" indent="0" algn="l" rtl="0">
              <a:spcBef>
                <a:spcPts val="0"/>
              </a:spcBef>
              <a:spcAft>
                <a:spcPts val="0"/>
              </a:spcAft>
              <a:buNone/>
            </a:pPr>
            <a:r>
              <a:rPr lang="en"/>
              <a:t>Drag the bottom panel so that the tables are </a:t>
            </a:r>
            <a:r>
              <a:rPr lang="en" b="1"/>
              <a:t>side-by-side</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Save </a:t>
            </a:r>
            <a:r>
              <a:rPr lang="en"/>
              <a:t>and redisplay the dashboard.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62" name="Google Shape;2462;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463" name="Google Shape;2463;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64" name="Google Shape;2464;p154"/>
          <p:cNvPicPr preferRelativeResize="0"/>
          <p:nvPr/>
        </p:nvPicPr>
        <p:blipFill>
          <a:blip r:embed="rId3">
            <a:alphaModFix/>
          </a:blip>
          <a:stretch>
            <a:fillRect/>
          </a:stretch>
        </p:blipFill>
        <p:spPr>
          <a:xfrm>
            <a:off x="152400" y="1976363"/>
            <a:ext cx="8839200" cy="2289801"/>
          </a:xfrm>
          <a:prstGeom prst="rect">
            <a:avLst/>
          </a:prstGeom>
          <a:noFill/>
          <a:ln>
            <a:noFill/>
          </a:ln>
          <a:effectLst>
            <a:outerShdw blurRad="457200" dist="19050" dir="5400000" algn="bl" rotWithShape="0">
              <a:srgbClr val="073763">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15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Visualizations</a:t>
            </a:r>
            <a:endParaRPr/>
          </a:p>
        </p:txBody>
      </p:sp>
      <p:sp>
        <p:nvSpPr>
          <p:cNvPr id="2470" name="Google Shape;2470;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471" name="Google Shape;2471;p1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72" name="Google Shape;2472;p155"/>
          <p:cNvPicPr preferRelativeResize="0"/>
          <p:nvPr/>
        </p:nvPicPr>
        <p:blipFill>
          <a:blip r:embed="rId3">
            <a:alphaModFix/>
          </a:blip>
          <a:stretch>
            <a:fillRect/>
          </a:stretch>
        </p:blipFill>
        <p:spPr>
          <a:xfrm>
            <a:off x="-55875" y="3713175"/>
            <a:ext cx="9258775" cy="1490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Visualizing Event Data in Splunk</a:t>
            </a:r>
            <a:endParaRPr/>
          </a:p>
        </p:txBody>
      </p:sp>
      <p:sp>
        <p:nvSpPr>
          <p:cNvPr id="2478" name="Google Shape;2478;p1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create visualization elements such as charts, buttons and maps, and add them to our dashboards. </a:t>
            </a:r>
            <a:endParaRPr/>
          </a:p>
        </p:txBody>
      </p:sp>
      <p:sp>
        <p:nvSpPr>
          <p:cNvPr id="2479" name="Google Shape;2479;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2480" name="Google Shape;2480;p1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81" name="Google Shape;2481;p156"/>
          <p:cNvSpPr txBox="1">
            <a:spLocks noGrp="1"/>
          </p:cNvSpPr>
          <p:nvPr>
            <p:ph type="body" idx="3"/>
          </p:nvPr>
        </p:nvSpPr>
        <p:spPr>
          <a:xfrm>
            <a:off x="175" y="1603625"/>
            <a:ext cx="5248200" cy="3302700"/>
          </a:xfrm>
          <a:prstGeom prst="rect">
            <a:avLst/>
          </a:prstGeom>
        </p:spPr>
        <p:txBody>
          <a:bodyPr spcFirstLastPara="1" wrap="square" lIns="457200" tIns="0" rIns="457200" bIns="914400" anchor="t" anchorCtr="0">
            <a:noAutofit/>
          </a:bodyPr>
          <a:lstStyle/>
          <a:p>
            <a:pPr marL="0" lvl="0" indent="0" algn="just" rtl="0">
              <a:lnSpc>
                <a:spcPct val="115000"/>
              </a:lnSpc>
              <a:spcBef>
                <a:spcPts val="0"/>
              </a:spcBef>
              <a:spcAft>
                <a:spcPts val="0"/>
              </a:spcAft>
              <a:buNone/>
            </a:pPr>
            <a:r>
              <a:rPr lang="en" sz="1600"/>
              <a:t>We have been displaying our data in the Events and Statistics tab, but Splunk provides more useful visual representations, making it easier for Security teams to analyze and interact with data during investigations and day-to-day operations. </a:t>
            </a:r>
            <a:endParaRPr sz="1600"/>
          </a:p>
          <a:p>
            <a:pPr marL="0" lvl="0" indent="0" algn="just" rtl="0">
              <a:lnSpc>
                <a:spcPct val="115000"/>
              </a:lnSpc>
              <a:spcBef>
                <a:spcPts val="800"/>
              </a:spcBef>
              <a:spcAft>
                <a:spcPts val="0"/>
              </a:spcAft>
              <a:buNone/>
            </a:pPr>
            <a:endParaRPr/>
          </a:p>
          <a:p>
            <a:pPr marL="0" lvl="0" indent="0" algn="just" rtl="0">
              <a:lnSpc>
                <a:spcPct val="115000"/>
              </a:lnSpc>
              <a:spcBef>
                <a:spcPts val="800"/>
              </a:spcBef>
              <a:spcAft>
                <a:spcPts val="800"/>
              </a:spcAft>
              <a:buNone/>
            </a:pPr>
            <a:r>
              <a:rPr lang="en" sz="1600"/>
              <a:t>These elements are available under the </a:t>
            </a:r>
            <a:r>
              <a:rPr lang="en" sz="1600" b="1"/>
              <a:t>Visualizations </a:t>
            </a:r>
            <a:r>
              <a:rPr lang="en" sz="1600"/>
              <a:t>tab, where you’ll find options like: bar, pie and bubble charts, radial and filler gauges, and geographic maps. </a:t>
            </a:r>
            <a:endParaRPr sz="1600"/>
          </a:p>
        </p:txBody>
      </p:sp>
      <p:pic>
        <p:nvPicPr>
          <p:cNvPr id="2482" name="Google Shape;2482;p156"/>
          <p:cNvPicPr preferRelativeResize="0"/>
          <p:nvPr/>
        </p:nvPicPr>
        <p:blipFill>
          <a:blip r:embed="rId3">
            <a:alphaModFix/>
          </a:blip>
          <a:stretch>
            <a:fillRect/>
          </a:stretch>
        </p:blipFill>
        <p:spPr>
          <a:xfrm>
            <a:off x="5248350" y="1193175"/>
            <a:ext cx="2499752" cy="3571075"/>
          </a:xfrm>
          <a:prstGeom prst="rect">
            <a:avLst/>
          </a:prstGeom>
          <a:noFill/>
          <a:ln>
            <a:noFill/>
          </a:ln>
          <a:effectLst>
            <a:outerShdw blurRad="314325" dist="19050" dir="5400000" algn="bl" rotWithShape="0">
              <a:srgbClr val="0C343D">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Visualization Demo: Time Chart</a:t>
            </a:r>
            <a:endParaRPr/>
          </a:p>
        </p:txBody>
      </p:sp>
      <p:sp>
        <p:nvSpPr>
          <p:cNvPr id="2488" name="Google Shape;2488;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this demo, we’ll create a </a:t>
            </a:r>
            <a:r>
              <a:rPr lang="en" b="1"/>
              <a:t>time chart </a:t>
            </a:r>
            <a:r>
              <a:rPr lang="en"/>
              <a:t>and a </a:t>
            </a:r>
            <a:r>
              <a:rPr lang="en" b="1"/>
              <a:t>cluster map</a:t>
            </a:r>
            <a:r>
              <a:rPr lang="en"/>
              <a:t> using event data from the Fortinet Firewall Attack Log activity. </a:t>
            </a:r>
            <a:endParaRPr/>
          </a:p>
        </p:txBody>
      </p:sp>
      <p:sp>
        <p:nvSpPr>
          <p:cNvPr id="2489" name="Google Shape;2489;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490" name="Google Shape;2490;p157"/>
          <p:cNvSpPr txBox="1">
            <a:spLocks noGrp="1"/>
          </p:cNvSpPr>
          <p:nvPr>
            <p:ph type="body" idx="3"/>
          </p:nvPr>
        </p:nvSpPr>
        <p:spPr>
          <a:xfrm>
            <a:off x="175" y="1573300"/>
            <a:ext cx="9144000" cy="1839600"/>
          </a:xfrm>
          <a:prstGeom prst="rect">
            <a:avLst/>
          </a:prstGeom>
        </p:spPr>
        <p:txBody>
          <a:bodyPr spcFirstLastPara="1" wrap="square" lIns="457200" tIns="0" rIns="457200" bIns="914400" anchor="t" anchorCtr="0">
            <a:noAutofit/>
          </a:bodyPr>
          <a:lstStyle/>
          <a:p>
            <a:pPr marL="457200" lvl="0" indent="-330200" algn="l" rtl="0">
              <a:spcBef>
                <a:spcPts val="0"/>
              </a:spcBef>
              <a:spcAft>
                <a:spcPts val="0"/>
              </a:spcAft>
              <a:buSzPts val="1600"/>
              <a:buChar char="●"/>
            </a:pPr>
            <a:r>
              <a:rPr lang="en" sz="1600" dirty="0"/>
              <a:t>The</a:t>
            </a:r>
            <a:r>
              <a:rPr lang="en" sz="1600" dirty="0">
                <a:latin typeface="Roboto Mono"/>
                <a:ea typeface="Roboto Mono"/>
                <a:cs typeface="Roboto Mono"/>
                <a:sym typeface="Roboto Mono"/>
              </a:rPr>
              <a:t> </a:t>
            </a:r>
            <a:r>
              <a:rPr lang="en" sz="1600" dirty="0" err="1">
                <a:latin typeface="Roboto Mono"/>
                <a:ea typeface="Roboto Mono"/>
                <a:cs typeface="Roboto Mono"/>
                <a:sym typeface="Roboto Mono"/>
              </a:rPr>
              <a:t>timechart</a:t>
            </a:r>
            <a:r>
              <a:rPr lang="en" sz="1600" dirty="0">
                <a:latin typeface="Roboto Mono"/>
                <a:ea typeface="Roboto Mono"/>
                <a:cs typeface="Roboto Mono"/>
                <a:sym typeface="Roboto Mono"/>
              </a:rPr>
              <a:t> </a:t>
            </a:r>
            <a:r>
              <a:rPr lang="en" sz="1600" dirty="0"/>
              <a:t>command</a:t>
            </a:r>
            <a:r>
              <a:rPr lang="en" sz="1600" dirty="0">
                <a:latin typeface="Roboto Mono"/>
                <a:ea typeface="Roboto Mono"/>
                <a:cs typeface="Roboto Mono"/>
                <a:sym typeface="Roboto Mono"/>
              </a:rPr>
              <a:t> </a:t>
            </a:r>
            <a:r>
              <a:rPr lang="en" sz="1600" dirty="0"/>
              <a:t>produces </a:t>
            </a:r>
            <a:r>
              <a:rPr lang="en" sz="1600" b="1" dirty="0"/>
              <a:t>trends over time </a:t>
            </a:r>
            <a:r>
              <a:rPr lang="en" sz="1600" dirty="0"/>
              <a:t>searches. </a:t>
            </a:r>
            <a:endParaRPr sz="1600" dirty="0"/>
          </a:p>
          <a:p>
            <a:pPr marL="0" lvl="0" indent="0" algn="l" rtl="0">
              <a:spcBef>
                <a:spcPts val="300"/>
              </a:spcBef>
              <a:spcAft>
                <a:spcPts val="0"/>
              </a:spcAft>
              <a:buNone/>
            </a:pPr>
            <a:endParaRPr sz="800" dirty="0"/>
          </a:p>
          <a:p>
            <a:pPr marL="457200" lvl="0" indent="-330200" algn="l" rtl="0">
              <a:spcBef>
                <a:spcPts val="300"/>
              </a:spcBef>
              <a:spcAft>
                <a:spcPts val="0"/>
              </a:spcAft>
              <a:buSzPts val="1600"/>
              <a:buChar char="●"/>
            </a:pPr>
            <a:r>
              <a:rPr lang="en" sz="1600" dirty="0"/>
              <a:t>We’ll create a time chart that displays the monthly activity for all years of the attack.</a:t>
            </a:r>
            <a:endParaRPr sz="1600" dirty="0"/>
          </a:p>
          <a:p>
            <a:pPr marL="0" lvl="0" indent="0" algn="l" rtl="0">
              <a:spcBef>
                <a:spcPts val="300"/>
              </a:spcBef>
              <a:spcAft>
                <a:spcPts val="0"/>
              </a:spcAft>
              <a:buNone/>
            </a:pPr>
            <a:endParaRPr sz="900" dirty="0"/>
          </a:p>
          <a:p>
            <a:pPr marL="0" lvl="0" indent="0" algn="l" rtl="0">
              <a:spcBef>
                <a:spcPts val="300"/>
              </a:spcBef>
              <a:spcAft>
                <a:spcPts val="0"/>
              </a:spcAft>
              <a:buNone/>
            </a:pPr>
            <a:r>
              <a:rPr lang="en" sz="1800" dirty="0">
                <a:latin typeface="Roboto Mono"/>
                <a:ea typeface="Roboto Mono"/>
                <a:cs typeface="Roboto Mono"/>
                <a:sym typeface="Roboto Mono"/>
              </a:rPr>
              <a:t>| </a:t>
            </a:r>
            <a:r>
              <a:rPr lang="en" sz="1800" dirty="0" err="1">
                <a:latin typeface="Roboto Mono"/>
                <a:ea typeface="Roboto Mono"/>
                <a:cs typeface="Roboto Mono"/>
                <a:sym typeface="Roboto Mono"/>
              </a:rPr>
              <a:t>timechart</a:t>
            </a:r>
            <a:r>
              <a:rPr lang="en" sz="1800" dirty="0">
                <a:latin typeface="Roboto Mono"/>
                <a:ea typeface="Roboto Mono"/>
                <a:cs typeface="Roboto Mono"/>
                <a:sym typeface="Roboto Mono"/>
              </a:rPr>
              <a:t> count as "attack" by </a:t>
            </a:r>
            <a:r>
              <a:rPr lang="en" sz="1800" dirty="0" err="1">
                <a:latin typeface="Roboto Mono"/>
                <a:ea typeface="Roboto Mono"/>
                <a:cs typeface="Roboto Mono"/>
                <a:sym typeface="Roboto Mono"/>
              </a:rPr>
              <a:t>day_month</a:t>
            </a:r>
            <a:endParaRPr sz="1800" dirty="0">
              <a:latin typeface="Roboto Mono"/>
              <a:ea typeface="Roboto Mono"/>
              <a:cs typeface="Roboto Mono"/>
              <a:sym typeface="Roboto Mono"/>
            </a:endParaRPr>
          </a:p>
          <a:p>
            <a:pPr marL="0" lvl="0" indent="0" algn="l" rtl="0">
              <a:spcBef>
                <a:spcPts val="300"/>
              </a:spcBef>
              <a:spcAft>
                <a:spcPts val="0"/>
              </a:spcAft>
              <a:buNone/>
            </a:pPr>
            <a:endParaRPr dirty="0"/>
          </a:p>
          <a:p>
            <a:pPr marL="0" lvl="0" indent="0" algn="l" rtl="0">
              <a:spcBef>
                <a:spcPts val="300"/>
              </a:spcBef>
              <a:spcAft>
                <a:spcPts val="300"/>
              </a:spcAft>
              <a:buNone/>
            </a:pPr>
            <a:endParaRPr dirty="0"/>
          </a:p>
        </p:txBody>
      </p:sp>
      <p:pic>
        <p:nvPicPr>
          <p:cNvPr id="2491" name="Google Shape;2491;p157"/>
          <p:cNvPicPr preferRelativeResize="0"/>
          <p:nvPr/>
        </p:nvPicPr>
        <p:blipFill>
          <a:blip r:embed="rId3">
            <a:alphaModFix/>
          </a:blip>
          <a:stretch>
            <a:fillRect/>
          </a:stretch>
        </p:blipFill>
        <p:spPr>
          <a:xfrm>
            <a:off x="1152425" y="3025575"/>
            <a:ext cx="6496275" cy="2037225"/>
          </a:xfrm>
          <a:prstGeom prst="rect">
            <a:avLst/>
          </a:prstGeom>
          <a:noFill/>
          <a:ln>
            <a:noFill/>
          </a:ln>
          <a:effectLst>
            <a:outerShdw blurRad="342900" dist="19050" dir="5400000" algn="bl" rotWithShape="0">
              <a:srgbClr val="0C343D">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Visualization Demo: Cluster Map</a:t>
            </a:r>
            <a:endParaRPr/>
          </a:p>
        </p:txBody>
      </p:sp>
      <p:sp>
        <p:nvSpPr>
          <p:cNvPr id="2497" name="Google Shape;2497;p158"/>
          <p:cNvSpPr txBox="1">
            <a:spLocks noGrp="1"/>
          </p:cNvSpPr>
          <p:nvPr>
            <p:ph type="subTitle" idx="1"/>
          </p:nvPr>
        </p:nvSpPr>
        <p:spPr>
          <a:xfrm>
            <a:off x="-254150" y="675975"/>
            <a:ext cx="9936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We’ll use </a:t>
            </a:r>
            <a:r>
              <a:rPr lang="en" sz="1600" b="1">
                <a:solidFill>
                  <a:schemeClr val="dk1"/>
                </a:solidFill>
                <a:latin typeface="Roboto Mono"/>
                <a:ea typeface="Roboto Mono"/>
                <a:cs typeface="Roboto Mono"/>
                <a:sym typeface="Roboto Mono"/>
              </a:rPr>
              <a:t>iplocation</a:t>
            </a:r>
            <a:r>
              <a:rPr lang="en" sz="1600">
                <a:solidFill>
                  <a:schemeClr val="dk1"/>
                </a:solidFill>
              </a:rPr>
              <a:t> and </a:t>
            </a:r>
            <a:r>
              <a:rPr lang="en" sz="1600" b="1">
                <a:solidFill>
                  <a:schemeClr val="dk1"/>
                </a:solidFill>
                <a:latin typeface="Roboto Mono"/>
                <a:ea typeface="Roboto Mono"/>
                <a:cs typeface="Roboto Mono"/>
                <a:sym typeface="Roboto Mono"/>
              </a:rPr>
              <a:t>geostats</a:t>
            </a:r>
            <a:r>
              <a:rPr lang="en" sz="1600">
                <a:solidFill>
                  <a:schemeClr val="dk1"/>
                </a:solidFill>
              </a:rPr>
              <a:t> command to report on the locations of attack activities. </a:t>
            </a:r>
            <a:endParaRPr sz="1600">
              <a:solidFill>
                <a:schemeClr val="dk1"/>
              </a:solidFill>
            </a:endParaRPr>
          </a:p>
          <a:p>
            <a:pPr marL="0" lvl="0" indent="0" algn="l" rtl="0">
              <a:spcBef>
                <a:spcPts val="300"/>
              </a:spcBef>
              <a:spcAft>
                <a:spcPts val="0"/>
              </a:spcAft>
              <a:buNone/>
            </a:pPr>
            <a:endParaRPr sz="1400"/>
          </a:p>
        </p:txBody>
      </p:sp>
      <p:sp>
        <p:nvSpPr>
          <p:cNvPr id="2498" name="Google Shape;2498;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pic>
        <p:nvPicPr>
          <p:cNvPr id="2499" name="Google Shape;2499;p158"/>
          <p:cNvPicPr preferRelativeResize="0"/>
          <p:nvPr/>
        </p:nvPicPr>
        <p:blipFill>
          <a:blip r:embed="rId3">
            <a:alphaModFix/>
          </a:blip>
          <a:stretch>
            <a:fillRect/>
          </a:stretch>
        </p:blipFill>
        <p:spPr>
          <a:xfrm>
            <a:off x="1241250" y="2968900"/>
            <a:ext cx="6399476" cy="2386325"/>
          </a:xfrm>
          <a:prstGeom prst="rect">
            <a:avLst/>
          </a:prstGeom>
          <a:noFill/>
          <a:ln>
            <a:noFill/>
          </a:ln>
          <a:effectLst>
            <a:outerShdw blurRad="342900" dist="19050" dir="5400000" algn="bl" rotWithShape="0">
              <a:srgbClr val="073763">
                <a:alpha val="50000"/>
              </a:srgbClr>
            </a:outerShdw>
          </a:effectLst>
        </p:spPr>
      </p:pic>
      <p:sp>
        <p:nvSpPr>
          <p:cNvPr id="2500" name="Google Shape;2500;p158"/>
          <p:cNvSpPr txBox="1">
            <a:spLocks noGrp="1"/>
          </p:cNvSpPr>
          <p:nvPr>
            <p:ph type="body" idx="3"/>
          </p:nvPr>
        </p:nvSpPr>
        <p:spPr>
          <a:xfrm>
            <a:off x="0" y="1140975"/>
            <a:ext cx="9144000" cy="2045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dirty="0" err="1">
                <a:latin typeface="Roboto Mono"/>
                <a:ea typeface="Roboto Mono"/>
                <a:cs typeface="Roboto Mono"/>
                <a:sym typeface="Roboto Mono"/>
              </a:rPr>
              <a:t>Iplocation</a:t>
            </a:r>
            <a:r>
              <a:rPr lang="en" dirty="0"/>
              <a:t> command extracts local information from IP addresses. </a:t>
            </a:r>
            <a:endParaRPr dirty="0"/>
          </a:p>
          <a:p>
            <a:pPr marL="457200" lvl="0" indent="-317500" algn="l" rtl="0">
              <a:spcBef>
                <a:spcPts val="300"/>
              </a:spcBef>
              <a:spcAft>
                <a:spcPts val="0"/>
              </a:spcAft>
              <a:buSzPts val="1400"/>
              <a:buChar char="●"/>
            </a:pPr>
            <a:r>
              <a:rPr lang="en" dirty="0" err="1">
                <a:latin typeface="Roboto Mono"/>
                <a:ea typeface="Roboto Mono"/>
                <a:cs typeface="Roboto Mono"/>
                <a:sym typeface="Roboto Mono"/>
              </a:rPr>
              <a:t>Iplocation</a:t>
            </a:r>
            <a:r>
              <a:rPr lang="en" dirty="0"/>
              <a:t> returns </a:t>
            </a:r>
            <a:r>
              <a:rPr lang="en" i="1" dirty="0"/>
              <a:t>City, Country, latitude, longitude </a:t>
            </a:r>
            <a:r>
              <a:rPr lang="en" dirty="0"/>
              <a:t>and </a:t>
            </a:r>
            <a:r>
              <a:rPr lang="en" i="1" dirty="0"/>
              <a:t>region </a:t>
            </a:r>
            <a:r>
              <a:rPr lang="en" dirty="0"/>
              <a:t>in event fields </a:t>
            </a:r>
            <a:endParaRPr dirty="0"/>
          </a:p>
          <a:p>
            <a:pPr marL="0" lvl="0" indent="0" algn="l" rtl="0">
              <a:spcBef>
                <a:spcPts val="300"/>
              </a:spcBef>
              <a:spcAft>
                <a:spcPts val="0"/>
              </a:spcAft>
              <a:buNone/>
            </a:pPr>
            <a:endParaRPr dirty="0"/>
          </a:p>
          <a:p>
            <a:pPr marL="0" lvl="0" indent="0" algn="l" rtl="0">
              <a:spcBef>
                <a:spcPts val="300"/>
              </a:spcBef>
              <a:spcAft>
                <a:spcPts val="0"/>
              </a:spcAft>
              <a:buNone/>
            </a:pPr>
            <a:r>
              <a:rPr lang="en" b="1" dirty="0" err="1">
                <a:latin typeface="Roboto Mono"/>
                <a:ea typeface="Roboto Mono"/>
                <a:cs typeface="Roboto Mono"/>
                <a:sym typeface="Roboto Mono"/>
              </a:rPr>
              <a:t>Geostats</a:t>
            </a:r>
            <a:r>
              <a:rPr lang="en" dirty="0"/>
              <a:t> command takes the IP data and generates statistics which are grouped into geographical data points that can then be rendered on a map. </a:t>
            </a:r>
            <a:endParaRPr dirty="0"/>
          </a:p>
          <a:p>
            <a:pPr marL="0" lvl="0" indent="0" algn="l" rtl="0">
              <a:spcBef>
                <a:spcPts val="300"/>
              </a:spcBef>
              <a:spcAft>
                <a:spcPts val="0"/>
              </a:spcAft>
              <a:buNone/>
            </a:pPr>
            <a:endParaRPr dirty="0"/>
          </a:p>
          <a:p>
            <a:pPr marL="0" lvl="0" indent="0" algn="l" rtl="0">
              <a:lnSpc>
                <a:spcPct val="115000"/>
              </a:lnSpc>
              <a:spcBef>
                <a:spcPts val="300"/>
              </a:spcBef>
              <a:spcAft>
                <a:spcPts val="0"/>
              </a:spcAft>
              <a:buNone/>
            </a:pPr>
            <a:r>
              <a:rPr lang="en" sz="1500" dirty="0">
                <a:solidFill>
                  <a:srgbClr val="24292E"/>
                </a:solidFill>
                <a:latin typeface="Roboto Mono Medium"/>
                <a:ea typeface="Roboto Mono Medium"/>
                <a:cs typeface="Roboto Mono Medium"/>
                <a:sym typeface="Roboto Mono Medium"/>
              </a:rPr>
              <a:t>source="_</a:t>
            </a:r>
            <a:r>
              <a:rPr lang="en" sz="1500" dirty="0" err="1">
                <a:solidFill>
                  <a:srgbClr val="24292E"/>
                </a:solidFill>
                <a:latin typeface="Roboto Mono Medium"/>
                <a:ea typeface="Roboto Mono Medium"/>
                <a:cs typeface="Roboto Mono Medium"/>
                <a:sym typeface="Roboto Mono Medium"/>
              </a:rPr>
              <a:t>fortinet_logs_new.csv</a:t>
            </a:r>
            <a:r>
              <a:rPr lang="en" sz="1500" dirty="0">
                <a:solidFill>
                  <a:srgbClr val="24292E"/>
                </a:solidFill>
                <a:latin typeface="Roboto Mono Medium"/>
                <a:ea typeface="Roboto Mono Medium"/>
                <a:cs typeface="Roboto Mono Medium"/>
                <a:sym typeface="Roboto Mono Medium"/>
              </a:rPr>
              <a:t>" | </a:t>
            </a:r>
            <a:r>
              <a:rPr lang="en" sz="1500" dirty="0" err="1">
                <a:solidFill>
                  <a:srgbClr val="24292E"/>
                </a:solidFill>
                <a:latin typeface="Roboto Mono Medium"/>
                <a:ea typeface="Roboto Mono Medium"/>
                <a:cs typeface="Roboto Mono Medium"/>
                <a:sym typeface="Roboto Mono Medium"/>
              </a:rPr>
              <a:t>iplocation</a:t>
            </a:r>
            <a:r>
              <a:rPr lang="en" sz="1500" dirty="0">
                <a:solidFill>
                  <a:srgbClr val="24292E"/>
                </a:solidFill>
                <a:latin typeface="Roboto Mono Medium"/>
                <a:ea typeface="Roboto Mono Medium"/>
                <a:cs typeface="Roboto Mono Medium"/>
                <a:sym typeface="Roboto Mono Medium"/>
              </a:rPr>
              <a:t> </a:t>
            </a:r>
            <a:r>
              <a:rPr lang="en" sz="1500" dirty="0" err="1">
                <a:solidFill>
                  <a:srgbClr val="24292E"/>
                </a:solidFill>
                <a:latin typeface="Roboto Mono Medium"/>
                <a:ea typeface="Roboto Mono Medium"/>
                <a:cs typeface="Roboto Mono Medium"/>
                <a:sym typeface="Roboto Mono Medium"/>
              </a:rPr>
              <a:t>src_ip</a:t>
            </a:r>
            <a:r>
              <a:rPr lang="en" sz="1500" dirty="0">
                <a:solidFill>
                  <a:srgbClr val="24292E"/>
                </a:solidFill>
                <a:latin typeface="Roboto Mono Medium"/>
                <a:ea typeface="Roboto Mono Medium"/>
                <a:cs typeface="Roboto Mono Medium"/>
                <a:sym typeface="Roboto Mono Medium"/>
              </a:rPr>
              <a:t> | </a:t>
            </a:r>
            <a:r>
              <a:rPr lang="en" sz="1500" dirty="0" err="1">
                <a:solidFill>
                  <a:srgbClr val="24292E"/>
                </a:solidFill>
                <a:latin typeface="Roboto Mono Medium"/>
                <a:ea typeface="Roboto Mono Medium"/>
                <a:cs typeface="Roboto Mono Medium"/>
                <a:sym typeface="Roboto Mono Medium"/>
              </a:rPr>
              <a:t>geostats</a:t>
            </a:r>
            <a:r>
              <a:rPr lang="en" sz="1500" dirty="0">
                <a:solidFill>
                  <a:srgbClr val="24292E"/>
                </a:solidFill>
                <a:latin typeface="Roboto Mono Medium"/>
                <a:ea typeface="Roboto Mono Medium"/>
                <a:cs typeface="Roboto Mono Medium"/>
                <a:sym typeface="Roboto Mono Medium"/>
              </a:rPr>
              <a:t> count</a:t>
            </a:r>
            <a:endParaRPr sz="1500" dirty="0">
              <a:solidFill>
                <a:srgbClr val="24292E"/>
              </a:solidFill>
              <a:latin typeface="Roboto Mono Medium"/>
              <a:ea typeface="Roboto Mono Medium"/>
              <a:cs typeface="Roboto Mono Medium"/>
              <a:sym typeface="Roboto Mono Medium"/>
            </a:endParaRPr>
          </a:p>
          <a:p>
            <a:pPr marL="0" lvl="0" indent="0" algn="l" rtl="0">
              <a:lnSpc>
                <a:spcPct val="115000"/>
              </a:lnSpc>
              <a:spcBef>
                <a:spcPts val="1200"/>
              </a:spcBef>
              <a:spcAft>
                <a:spcPts val="0"/>
              </a:spcAft>
              <a:buNone/>
            </a:pPr>
            <a:endParaRPr sz="1200" dirty="0">
              <a:solidFill>
                <a:srgbClr val="24292E"/>
              </a:solidFill>
              <a:latin typeface="Arial"/>
              <a:ea typeface="Arial"/>
              <a:cs typeface="Arial"/>
              <a:sym typeface="Arial"/>
            </a:endParaRPr>
          </a:p>
          <a:p>
            <a:pPr marL="0" lvl="0" indent="0" algn="l" rtl="0">
              <a:spcBef>
                <a:spcPts val="1200"/>
              </a:spcBef>
              <a:spcAft>
                <a:spcPts val="0"/>
              </a:spcAft>
              <a:buNone/>
            </a:pPr>
            <a:endParaRPr dirty="0"/>
          </a:p>
          <a:p>
            <a:pPr marL="0" lvl="0" indent="0" algn="l" rtl="0">
              <a:spcBef>
                <a:spcPts val="300"/>
              </a:spcBef>
              <a:spcAft>
                <a:spcPts val="3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Google Shape;2505;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2506" name="Google Shape;2506;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07" name="Google Shape;2507;p15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Visualizing Data from Firewall Attack Logs</a:t>
            </a:r>
            <a:endParaRPr>
              <a:solidFill>
                <a:srgbClr val="F1C23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6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solidFill>
                  <a:srgbClr val="F1C232"/>
                </a:solidFill>
              </a:rPr>
              <a:t>20 Minutes</a:t>
            </a:r>
            <a:endParaRPr>
              <a:solidFill>
                <a:srgbClr val="F1C232"/>
              </a:solidFill>
            </a:endParaRPr>
          </a:p>
        </p:txBody>
      </p:sp>
      <p:sp>
        <p:nvSpPr>
          <p:cNvPr id="2513" name="Google Shape;2513;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
        <p:nvSpPr>
          <p:cNvPr id="2514" name="Google Shape;2514;p1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15" name="Google Shape;2515;p16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Student Activity: </a:t>
            </a:r>
            <a:r>
              <a:rPr lang="en">
                <a:latin typeface="Roboto Light"/>
                <a:ea typeface="Roboto Light"/>
                <a:cs typeface="Roboto Light"/>
                <a:sym typeface="Roboto Light"/>
              </a:rPr>
              <a:t>Visualizing Data From Firewall Attack Logs</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a:t>
            </a:r>
            <a:r>
              <a:rPr lang="en" sz="1800">
                <a:solidFill>
                  <a:schemeClr val="dk1"/>
                </a:solidFill>
                <a:latin typeface="Roboto Light"/>
                <a:ea typeface="Roboto Light"/>
                <a:cs typeface="Roboto Light"/>
                <a:sym typeface="Roboto Light"/>
              </a:rPr>
              <a:t>create more visual elements and add them to dashboards </a:t>
            </a:r>
            <a:r>
              <a:rPr lang="en" sz="1800">
                <a:latin typeface="Roboto Light"/>
                <a:ea typeface="Roboto Light"/>
                <a:cs typeface="Roboto Light"/>
                <a:sym typeface="Roboto Light"/>
              </a:rPr>
              <a:t>for the Fortinet Firewall logs.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521" name="Google Shape;2521;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22" name="Google Shape;2522;p161"/>
          <p:cNvSpPr txBox="1"/>
          <p:nvPr/>
        </p:nvSpPr>
        <p:spPr>
          <a:xfrm>
            <a:off x="2480250" y="3695450"/>
            <a:ext cx="4183500" cy="8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Visualizing Data from Firewall Attack Logs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2077" name="Google Shape;2077;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8" name="Google Shape;2078;p108"/>
          <p:cNvSpPr txBox="1"/>
          <p:nvPr/>
        </p:nvSpPr>
        <p:spPr>
          <a:xfrm>
            <a:off x="2480250" y="3695450"/>
            <a:ext cx="4183500" cy="8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latin typeface="Roboto Mono"/>
                <a:ea typeface="Roboto Mono"/>
                <a:cs typeface="Roboto Mono"/>
                <a:sym typeface="Roboto Mono"/>
              </a:rPr>
              <a:t>Contingency Command Warm-Up</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Visualizations Activity Review</a:t>
            </a:r>
            <a:endParaRPr/>
          </a:p>
        </p:txBody>
      </p:sp>
      <p:sp>
        <p:nvSpPr>
          <p:cNvPr id="2528" name="Google Shape;2528;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err="1"/>
              <a:t>Timechart</a:t>
            </a:r>
            <a:r>
              <a:rPr lang="en" dirty="0"/>
              <a:t>: Create a </a:t>
            </a:r>
            <a:r>
              <a:rPr lang="en" b="1" dirty="0" err="1"/>
              <a:t>timechart</a:t>
            </a:r>
            <a:r>
              <a:rPr lang="en" b="1" dirty="0"/>
              <a:t> </a:t>
            </a:r>
            <a:r>
              <a:rPr lang="en" dirty="0"/>
              <a:t>for the top source IP for the DOS attacks by month. </a:t>
            </a:r>
            <a:endParaRPr dirty="0"/>
          </a:p>
        </p:txBody>
      </p:sp>
      <p:sp>
        <p:nvSpPr>
          <p:cNvPr id="2529" name="Google Shape;2529;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2530" name="Google Shape;2530;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Visualizations Activity Review</a:t>
            </a:r>
            <a:endParaRPr/>
          </a:p>
        </p:txBody>
      </p:sp>
      <p:sp>
        <p:nvSpPr>
          <p:cNvPr id="2536" name="Google Shape;2536;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Timechart: Create a </a:t>
            </a:r>
            <a:r>
              <a:rPr lang="en" b="1"/>
              <a:t>timechart </a:t>
            </a:r>
            <a:r>
              <a:rPr lang="en"/>
              <a:t>for the top source IP for the DOS attacks by month. </a:t>
            </a:r>
            <a:endParaRPr/>
          </a:p>
        </p:txBody>
      </p:sp>
      <p:sp>
        <p:nvSpPr>
          <p:cNvPr id="2537" name="Google Shape;2537;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538" name="Google Shape;2538;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39" name="Google Shape;2539;p163"/>
          <p:cNvSpPr txBox="1">
            <a:spLocks noGrp="1"/>
          </p:cNvSpPr>
          <p:nvPr>
            <p:ph type="body" idx="3"/>
          </p:nvPr>
        </p:nvSpPr>
        <p:spPr>
          <a:xfrm>
            <a:off x="175" y="1488600"/>
            <a:ext cx="9144000" cy="34179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sz="1800" dirty="0" err="1">
                <a:highlight>
                  <a:srgbClr val="FFFF00"/>
                </a:highlight>
                <a:latin typeface="Roboto Mono"/>
                <a:ea typeface="Roboto Mono"/>
                <a:cs typeface="Roboto Mono"/>
                <a:sym typeface="Roboto Mono"/>
              </a:rPr>
              <a:t>src_ip</a:t>
            </a:r>
            <a:r>
              <a:rPr lang="en" sz="1800" dirty="0">
                <a:highlight>
                  <a:srgbClr val="FFFF00"/>
                </a:highlight>
                <a:latin typeface="Roboto Mono"/>
                <a:ea typeface="Roboto Mono"/>
                <a:cs typeface="Roboto Mono"/>
                <a:sym typeface="Roboto Mono"/>
              </a:rPr>
              <a:t>=&lt;</a:t>
            </a:r>
            <a:r>
              <a:rPr lang="en" sz="1800" dirty="0" err="1">
                <a:highlight>
                  <a:srgbClr val="FFFF00"/>
                </a:highlight>
                <a:latin typeface="Roboto Mono"/>
                <a:ea typeface="Roboto Mono"/>
                <a:cs typeface="Roboto Mono"/>
                <a:sym typeface="Roboto Mono"/>
              </a:rPr>
              <a:t>ip</a:t>
            </a:r>
            <a:r>
              <a:rPr lang="en" sz="1800" dirty="0">
                <a:highlight>
                  <a:srgbClr val="FFFF00"/>
                </a:highlight>
                <a:latin typeface="Roboto Mono"/>
                <a:ea typeface="Roboto Mono"/>
                <a:cs typeface="Roboto Mono"/>
                <a:sym typeface="Roboto Mono"/>
              </a:rPr>
              <a:t> address&gt; | </a:t>
            </a:r>
            <a:r>
              <a:rPr lang="en" sz="1800" dirty="0" err="1">
                <a:highlight>
                  <a:srgbClr val="FFFF00"/>
                </a:highlight>
                <a:latin typeface="Roboto Mono"/>
                <a:ea typeface="Roboto Mono"/>
                <a:cs typeface="Roboto Mono"/>
                <a:sym typeface="Roboto Mono"/>
              </a:rPr>
              <a:t>timechart</a:t>
            </a:r>
            <a:r>
              <a:rPr lang="en" sz="1800" dirty="0">
                <a:highlight>
                  <a:srgbClr val="FFFF00"/>
                </a:highlight>
                <a:latin typeface="Roboto Mono"/>
                <a:ea typeface="Roboto Mono"/>
                <a:cs typeface="Roboto Mono"/>
                <a:sym typeface="Roboto Mono"/>
              </a:rPr>
              <a:t> count as “attack” by </a:t>
            </a:r>
            <a:r>
              <a:rPr lang="en" sz="1800" dirty="0" err="1">
                <a:highlight>
                  <a:srgbClr val="FFFF00"/>
                </a:highlight>
                <a:latin typeface="Roboto Mono"/>
                <a:ea typeface="Roboto Mono"/>
                <a:cs typeface="Roboto Mono"/>
                <a:sym typeface="Roboto Mono"/>
              </a:rPr>
              <a:t>day_month</a:t>
            </a:r>
            <a:endParaRPr sz="1800" dirty="0">
              <a:highlight>
                <a:srgbClr val="FFFF00"/>
              </a:highlight>
              <a:latin typeface="Roboto Mono"/>
              <a:ea typeface="Roboto Mono"/>
              <a:cs typeface="Roboto Mono"/>
              <a:sym typeface="Roboto Mono"/>
            </a:endParaRPr>
          </a:p>
        </p:txBody>
      </p:sp>
      <p:pic>
        <p:nvPicPr>
          <p:cNvPr id="2540" name="Google Shape;2540;p163"/>
          <p:cNvPicPr preferRelativeResize="0"/>
          <p:nvPr/>
        </p:nvPicPr>
        <p:blipFill>
          <a:blip r:embed="rId3">
            <a:alphaModFix/>
          </a:blip>
          <a:stretch>
            <a:fillRect/>
          </a:stretch>
        </p:blipFill>
        <p:spPr>
          <a:xfrm>
            <a:off x="429138" y="2130084"/>
            <a:ext cx="8286075" cy="2591890"/>
          </a:xfrm>
          <a:prstGeom prst="rect">
            <a:avLst/>
          </a:prstGeom>
          <a:noFill/>
          <a:ln>
            <a:noFill/>
          </a:ln>
          <a:effectLst>
            <a:outerShdw blurRad="271463" dist="19050" dir="5400000" algn="bl" rotWithShape="0">
              <a:srgbClr val="073763">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Visualizations Activity Review</a:t>
            </a:r>
            <a:endParaRPr/>
          </a:p>
        </p:txBody>
      </p:sp>
      <p:sp>
        <p:nvSpPr>
          <p:cNvPr id="2546" name="Google Shape;2546;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err="1"/>
              <a:t>Timechart</a:t>
            </a:r>
            <a:r>
              <a:rPr lang="en" dirty="0"/>
              <a:t>: Add the </a:t>
            </a:r>
            <a:r>
              <a:rPr lang="en" b="1" dirty="0" err="1"/>
              <a:t>timechart</a:t>
            </a:r>
            <a:r>
              <a:rPr lang="en" b="1" dirty="0"/>
              <a:t> </a:t>
            </a:r>
            <a:r>
              <a:rPr lang="en" dirty="0"/>
              <a:t>to a dashboard called Fortinet Research Dashboard. </a:t>
            </a:r>
            <a:endParaRPr dirty="0"/>
          </a:p>
        </p:txBody>
      </p:sp>
      <p:sp>
        <p:nvSpPr>
          <p:cNvPr id="2547" name="Google Shape;2547;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2548" name="Google Shape;2548;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49" name="Google Shape;2549;p164"/>
          <p:cNvPicPr preferRelativeResize="0"/>
          <p:nvPr/>
        </p:nvPicPr>
        <p:blipFill>
          <a:blip r:embed="rId3">
            <a:alphaModFix/>
          </a:blip>
          <a:stretch>
            <a:fillRect/>
          </a:stretch>
        </p:blipFill>
        <p:spPr>
          <a:xfrm>
            <a:off x="2390650" y="1277875"/>
            <a:ext cx="3432243" cy="3571075"/>
          </a:xfrm>
          <a:prstGeom prst="rect">
            <a:avLst/>
          </a:prstGeom>
          <a:noFill/>
          <a:ln>
            <a:noFill/>
          </a:ln>
          <a:effectLst>
            <a:outerShdw blurRad="528638" dist="19050" dir="5400000" algn="bl" rotWithShape="0">
              <a:srgbClr val="073763">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555" name="Google Shape;2555;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Attack Count</a:t>
            </a:r>
            <a:r>
              <a:rPr lang="en">
                <a:solidFill>
                  <a:schemeClr val="dk1"/>
                </a:solidFill>
              </a:rPr>
              <a:t>: Generate the count (420) using the stats command. </a:t>
            </a:r>
            <a:endParaRPr/>
          </a:p>
        </p:txBody>
      </p:sp>
      <p:sp>
        <p:nvSpPr>
          <p:cNvPr id="2556" name="Google Shape;2556;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2557" name="Google Shape;2557;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563" name="Google Shape;2563;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Attack Count</a:t>
            </a:r>
            <a:r>
              <a:rPr lang="en">
                <a:solidFill>
                  <a:schemeClr val="dk1"/>
                </a:solidFill>
              </a:rPr>
              <a:t>: Generate the count (420) using the stats command. </a:t>
            </a:r>
            <a:endParaRPr/>
          </a:p>
        </p:txBody>
      </p:sp>
      <p:sp>
        <p:nvSpPr>
          <p:cNvPr id="2564" name="Google Shape;2564;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2565" name="Google Shape;2565;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66" name="Google Shape;2566;p166"/>
          <p:cNvSpPr txBox="1">
            <a:spLocks noGrp="1"/>
          </p:cNvSpPr>
          <p:nvPr>
            <p:ph type="body" idx="3"/>
          </p:nvPr>
        </p:nvSpPr>
        <p:spPr>
          <a:xfrm>
            <a:off x="175" y="1284250"/>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dirty="0" err="1">
                <a:highlight>
                  <a:srgbClr val="FFFF00"/>
                </a:highlight>
                <a:latin typeface="Roboto Mono"/>
                <a:ea typeface="Roboto Mono"/>
                <a:cs typeface="Roboto Mono"/>
                <a:sym typeface="Roboto Mono"/>
              </a:rPr>
              <a:t>src_ip</a:t>
            </a:r>
            <a:r>
              <a:rPr lang="en" sz="1800" dirty="0">
                <a:highlight>
                  <a:srgbClr val="FFFF00"/>
                </a:highlight>
                <a:latin typeface="Roboto Mono"/>
                <a:ea typeface="Roboto Mono"/>
                <a:cs typeface="Roboto Mono"/>
                <a:sym typeface="Roboto Mono"/>
              </a:rPr>
              <a:t>=130.253.37.97 | stats count</a:t>
            </a:r>
            <a:endParaRPr sz="1800" dirty="0">
              <a:highlight>
                <a:srgbClr val="FFFF00"/>
              </a:highlight>
              <a:latin typeface="Roboto Mono"/>
              <a:ea typeface="Roboto Mono"/>
              <a:cs typeface="Roboto Mono"/>
              <a:sym typeface="Roboto Mono"/>
            </a:endParaRPr>
          </a:p>
        </p:txBody>
      </p:sp>
      <p:pic>
        <p:nvPicPr>
          <p:cNvPr id="2567" name="Google Shape;2567;p166"/>
          <p:cNvPicPr preferRelativeResize="0"/>
          <p:nvPr/>
        </p:nvPicPr>
        <p:blipFill>
          <a:blip r:embed="rId3">
            <a:alphaModFix/>
          </a:blip>
          <a:stretch>
            <a:fillRect/>
          </a:stretch>
        </p:blipFill>
        <p:spPr>
          <a:xfrm>
            <a:off x="152400" y="1863250"/>
            <a:ext cx="8839200" cy="2230913"/>
          </a:xfrm>
          <a:prstGeom prst="rect">
            <a:avLst/>
          </a:prstGeom>
          <a:noFill/>
          <a:ln>
            <a:noFill/>
          </a:ln>
          <a:effectLst>
            <a:outerShdw blurRad="428625" dist="19050" dir="5400000" algn="bl" rotWithShape="0">
              <a:srgbClr val="073763">
                <a:alpha val="50000"/>
              </a:srgbClr>
            </a:outerShdw>
          </a:effectLst>
        </p:spPr>
      </p:pic>
      <p:sp>
        <p:nvSpPr>
          <p:cNvPr id="2568" name="Google Shape;2568;p166"/>
          <p:cNvSpPr txBox="1"/>
          <p:nvPr/>
        </p:nvSpPr>
        <p:spPr>
          <a:xfrm>
            <a:off x="518550" y="4439200"/>
            <a:ext cx="7904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Then, under the visualization tab, select </a:t>
            </a:r>
            <a:r>
              <a:rPr lang="en" sz="1800" b="1"/>
              <a:t>Single Value.</a:t>
            </a:r>
            <a:endParaRPr sz="1800" b="1"/>
          </a:p>
        </p:txBody>
      </p:sp>
      <p:sp>
        <p:nvSpPr>
          <p:cNvPr id="2569" name="Google Shape;2569;p166"/>
          <p:cNvSpPr/>
          <p:nvPr/>
        </p:nvSpPr>
        <p:spPr>
          <a:xfrm>
            <a:off x="455300" y="3010050"/>
            <a:ext cx="316200" cy="610200"/>
          </a:xfrm>
          <a:prstGeom prst="upArrow">
            <a:avLst>
              <a:gd name="adj1" fmla="val 50000"/>
              <a:gd name="adj2" fmla="val 50000"/>
            </a:avLst>
          </a:prstGeom>
          <a:solidFill>
            <a:schemeClr val="lt2"/>
          </a:solidFill>
          <a:ln w="19050" cap="flat" cmpd="sng">
            <a:solidFill>
              <a:srgbClr val="990000"/>
            </a:solidFill>
            <a:prstDash val="solid"/>
            <a:round/>
            <a:headEnd type="none" w="sm" len="sm"/>
            <a:tailEnd type="none" w="sm" len="sm"/>
          </a:ln>
          <a:effectLst>
            <a:outerShdw blurRad="428625" dist="19050" dir="5400000" algn="bl" rotWithShape="0">
              <a:srgbClr val="073763">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575" name="Google Shape;2575;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Map</a:t>
            </a:r>
            <a:r>
              <a:rPr lang="en">
                <a:solidFill>
                  <a:schemeClr val="dk1"/>
                </a:solidFill>
              </a:rPr>
              <a:t>: Generate a map for only the top IP source. </a:t>
            </a:r>
            <a:endParaRPr/>
          </a:p>
        </p:txBody>
      </p:sp>
      <p:sp>
        <p:nvSpPr>
          <p:cNvPr id="2576" name="Google Shape;2576;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2577" name="Google Shape;2577;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583" name="Google Shape;2583;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Map</a:t>
            </a:r>
            <a:r>
              <a:rPr lang="en">
                <a:solidFill>
                  <a:schemeClr val="dk1"/>
                </a:solidFill>
              </a:rPr>
              <a:t>: Generate a map for only the top IP source. </a:t>
            </a:r>
            <a:endParaRPr/>
          </a:p>
        </p:txBody>
      </p:sp>
      <p:sp>
        <p:nvSpPr>
          <p:cNvPr id="2584" name="Google Shape;2584;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2585" name="Google Shape;2585;p1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6" name="Google Shape;2586;p168"/>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dirty="0" err="1">
                <a:highlight>
                  <a:srgbClr val="FFFF00"/>
                </a:highlight>
                <a:latin typeface="Roboto Mono"/>
                <a:ea typeface="Roboto Mono"/>
                <a:cs typeface="Roboto Mono"/>
                <a:sym typeface="Roboto Mono"/>
              </a:rPr>
              <a:t>src_ip</a:t>
            </a:r>
            <a:r>
              <a:rPr lang="en" sz="1800" dirty="0">
                <a:highlight>
                  <a:srgbClr val="FFFF00"/>
                </a:highlight>
                <a:latin typeface="Roboto Mono"/>
                <a:ea typeface="Roboto Mono"/>
                <a:cs typeface="Roboto Mono"/>
                <a:sym typeface="Roboto Mono"/>
              </a:rPr>
              <a:t>=130.253.37.97 | </a:t>
            </a:r>
            <a:r>
              <a:rPr lang="en" sz="1800" dirty="0" err="1">
                <a:highlight>
                  <a:srgbClr val="FFFF00"/>
                </a:highlight>
                <a:latin typeface="Roboto Mono"/>
                <a:ea typeface="Roboto Mono"/>
                <a:cs typeface="Roboto Mono"/>
                <a:sym typeface="Roboto Mono"/>
              </a:rPr>
              <a:t>iplocation</a:t>
            </a:r>
            <a:r>
              <a:rPr lang="en" sz="1800" dirty="0">
                <a:highlight>
                  <a:srgbClr val="FFFF00"/>
                </a:highlight>
                <a:latin typeface="Roboto Mono"/>
                <a:ea typeface="Roboto Mono"/>
                <a:cs typeface="Roboto Mono"/>
                <a:sym typeface="Roboto Mono"/>
              </a:rPr>
              <a:t> </a:t>
            </a:r>
            <a:r>
              <a:rPr lang="en" sz="1800" dirty="0" err="1">
                <a:highlight>
                  <a:srgbClr val="FFFF00"/>
                </a:highlight>
                <a:latin typeface="Roboto Mono"/>
                <a:ea typeface="Roboto Mono"/>
                <a:cs typeface="Roboto Mono"/>
                <a:sym typeface="Roboto Mono"/>
              </a:rPr>
              <a:t>src_ip</a:t>
            </a:r>
            <a:r>
              <a:rPr lang="en" sz="1800" dirty="0">
                <a:highlight>
                  <a:srgbClr val="FFFF00"/>
                </a:highlight>
                <a:latin typeface="Roboto Mono"/>
                <a:ea typeface="Roboto Mono"/>
                <a:cs typeface="Roboto Mono"/>
                <a:sym typeface="Roboto Mono"/>
              </a:rPr>
              <a:t> | </a:t>
            </a:r>
            <a:r>
              <a:rPr lang="en" sz="1800" dirty="0" err="1">
                <a:highlight>
                  <a:srgbClr val="FFFF00"/>
                </a:highlight>
                <a:latin typeface="Roboto Mono"/>
                <a:ea typeface="Roboto Mono"/>
                <a:cs typeface="Roboto Mono"/>
                <a:sym typeface="Roboto Mono"/>
              </a:rPr>
              <a:t>geostats</a:t>
            </a:r>
            <a:r>
              <a:rPr lang="en" sz="1800" dirty="0">
                <a:highlight>
                  <a:srgbClr val="FFFF00"/>
                </a:highlight>
                <a:latin typeface="Roboto Mono"/>
                <a:ea typeface="Roboto Mono"/>
                <a:cs typeface="Roboto Mono"/>
                <a:sym typeface="Roboto Mono"/>
              </a:rPr>
              <a:t> count</a:t>
            </a:r>
            <a:endParaRPr sz="1800" dirty="0">
              <a:highlight>
                <a:srgbClr val="FFFF00"/>
              </a:highlight>
              <a:latin typeface="Roboto Mono"/>
              <a:ea typeface="Roboto Mono"/>
              <a:cs typeface="Roboto Mono"/>
              <a:sym typeface="Roboto Mono"/>
            </a:endParaRPr>
          </a:p>
        </p:txBody>
      </p:sp>
      <p:pic>
        <p:nvPicPr>
          <p:cNvPr id="2587" name="Google Shape;2587;p168"/>
          <p:cNvPicPr preferRelativeResize="0"/>
          <p:nvPr/>
        </p:nvPicPr>
        <p:blipFill>
          <a:blip r:embed="rId3">
            <a:alphaModFix/>
          </a:blip>
          <a:stretch>
            <a:fillRect/>
          </a:stretch>
        </p:blipFill>
        <p:spPr>
          <a:xfrm>
            <a:off x="0" y="1996171"/>
            <a:ext cx="9144001" cy="2198358"/>
          </a:xfrm>
          <a:prstGeom prst="rect">
            <a:avLst/>
          </a:prstGeom>
          <a:noFill/>
          <a:ln>
            <a:noFill/>
          </a:ln>
          <a:effectLst>
            <a:outerShdw blurRad="342900" dist="19050" dir="5400000" algn="bl" rotWithShape="0">
              <a:srgbClr val="073763">
                <a:alpha val="50000"/>
              </a:srgbClr>
            </a:outerShdw>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593" name="Google Shape;2593;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Area Chart</a:t>
            </a:r>
            <a:r>
              <a:rPr lang="en">
                <a:solidFill>
                  <a:schemeClr val="dk1"/>
                </a:solidFill>
              </a:rPr>
              <a:t>: Generate an area chart that displays the </a:t>
            </a:r>
            <a:r>
              <a:rPr lang="en" b="1">
                <a:solidFill>
                  <a:schemeClr val="dk1"/>
                </a:solidFill>
              </a:rPr>
              <a:t>targets </a:t>
            </a:r>
            <a:r>
              <a:rPr lang="en">
                <a:solidFill>
                  <a:schemeClr val="dk1"/>
                </a:solidFill>
              </a:rPr>
              <a:t>of the attack for the source IP address. </a:t>
            </a:r>
            <a:endParaRPr/>
          </a:p>
        </p:txBody>
      </p:sp>
      <p:sp>
        <p:nvSpPr>
          <p:cNvPr id="2594" name="Google Shape;2594;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2595" name="Google Shape;2595;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601" name="Google Shape;2601;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Area Chart</a:t>
            </a:r>
            <a:r>
              <a:rPr lang="en">
                <a:solidFill>
                  <a:schemeClr val="dk1"/>
                </a:solidFill>
              </a:rPr>
              <a:t>: Generate an area chart that displays the </a:t>
            </a:r>
            <a:r>
              <a:rPr lang="en" b="1">
                <a:solidFill>
                  <a:schemeClr val="dk1"/>
                </a:solidFill>
              </a:rPr>
              <a:t>targets </a:t>
            </a:r>
            <a:r>
              <a:rPr lang="en">
                <a:solidFill>
                  <a:schemeClr val="dk1"/>
                </a:solidFill>
              </a:rPr>
              <a:t>for the attack for the source IP address. </a:t>
            </a:r>
            <a:endParaRPr/>
          </a:p>
        </p:txBody>
      </p:sp>
      <p:sp>
        <p:nvSpPr>
          <p:cNvPr id="2602" name="Google Shape;2602;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2603" name="Google Shape;2603;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4" name="Google Shape;2604;p170"/>
          <p:cNvSpPr txBox="1">
            <a:spLocks noGrp="1"/>
          </p:cNvSpPr>
          <p:nvPr>
            <p:ph type="body" idx="3"/>
          </p:nvPr>
        </p:nvSpPr>
        <p:spPr>
          <a:xfrm>
            <a:off x="175" y="1379675"/>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dirty="0" err="1">
                <a:solidFill>
                  <a:schemeClr val="dk1"/>
                </a:solidFill>
                <a:highlight>
                  <a:srgbClr val="FFFF00"/>
                </a:highlight>
                <a:latin typeface="Roboto Mono"/>
                <a:ea typeface="Roboto Mono"/>
                <a:cs typeface="Roboto Mono"/>
                <a:sym typeface="Roboto Mono"/>
              </a:rPr>
              <a:t>src_ip</a:t>
            </a:r>
            <a:r>
              <a:rPr lang="en" sz="1800" dirty="0">
                <a:solidFill>
                  <a:schemeClr val="dk1"/>
                </a:solidFill>
                <a:highlight>
                  <a:srgbClr val="FFFF00"/>
                </a:highlight>
                <a:latin typeface="Roboto Mono"/>
                <a:ea typeface="Roboto Mono"/>
                <a:cs typeface="Roboto Mono"/>
                <a:sym typeface="Roboto Mono"/>
              </a:rPr>
              <a:t>=130.253.37.97 AND </a:t>
            </a:r>
            <a:r>
              <a:rPr lang="en" sz="1800" dirty="0" err="1">
                <a:solidFill>
                  <a:schemeClr val="dk1"/>
                </a:solidFill>
                <a:highlight>
                  <a:srgbClr val="FFFF00"/>
                </a:highlight>
                <a:latin typeface="Roboto Mono"/>
                <a:ea typeface="Roboto Mono"/>
                <a:cs typeface="Roboto Mono"/>
                <a:sym typeface="Roboto Mono"/>
              </a:rPr>
              <a:t>dest_ip</a:t>
            </a:r>
            <a:r>
              <a:rPr lang="en" sz="1800" dirty="0">
                <a:solidFill>
                  <a:schemeClr val="dk1"/>
                </a:solidFill>
                <a:highlight>
                  <a:srgbClr val="FFFF00"/>
                </a:highlight>
                <a:latin typeface="Roboto Mono"/>
                <a:ea typeface="Roboto Mono"/>
                <a:cs typeface="Roboto Mono"/>
                <a:sym typeface="Roboto Mono"/>
              </a:rPr>
              <a:t>=* | </a:t>
            </a:r>
            <a:r>
              <a:rPr lang="en" sz="1800" dirty="0" err="1">
                <a:solidFill>
                  <a:schemeClr val="dk1"/>
                </a:solidFill>
                <a:highlight>
                  <a:srgbClr val="FFFF00"/>
                </a:highlight>
                <a:latin typeface="Roboto Mono"/>
                <a:ea typeface="Roboto Mono"/>
                <a:cs typeface="Roboto Mono"/>
                <a:sym typeface="Roboto Mono"/>
              </a:rPr>
              <a:t>timechart</a:t>
            </a:r>
            <a:r>
              <a:rPr lang="en" sz="1800" dirty="0">
                <a:solidFill>
                  <a:schemeClr val="dk1"/>
                </a:solidFill>
                <a:highlight>
                  <a:srgbClr val="FFFF00"/>
                </a:highlight>
                <a:latin typeface="Roboto Mono"/>
                <a:ea typeface="Roboto Mono"/>
                <a:cs typeface="Roboto Mono"/>
                <a:sym typeface="Roboto Mono"/>
              </a:rPr>
              <a:t> count by </a:t>
            </a:r>
            <a:r>
              <a:rPr lang="en" sz="1800" dirty="0" err="1">
                <a:solidFill>
                  <a:schemeClr val="dk1"/>
                </a:solidFill>
                <a:highlight>
                  <a:srgbClr val="FFFF00"/>
                </a:highlight>
                <a:latin typeface="Roboto Mono"/>
                <a:ea typeface="Roboto Mono"/>
                <a:cs typeface="Roboto Mono"/>
                <a:sym typeface="Roboto Mono"/>
              </a:rPr>
              <a:t>dest_ip</a:t>
            </a:r>
            <a:r>
              <a:rPr lang="en" sz="1800" dirty="0">
                <a:solidFill>
                  <a:schemeClr val="dk1"/>
                </a:solidFill>
                <a:highlight>
                  <a:srgbClr val="FFFF00"/>
                </a:highlight>
                <a:latin typeface="Roboto Mono"/>
                <a:ea typeface="Roboto Mono"/>
                <a:cs typeface="Roboto Mono"/>
                <a:sym typeface="Roboto Mono"/>
              </a:rPr>
              <a:t> | sort - </a:t>
            </a:r>
            <a:r>
              <a:rPr lang="en" sz="1800" dirty="0" err="1">
                <a:solidFill>
                  <a:schemeClr val="dk1"/>
                </a:solidFill>
                <a:highlight>
                  <a:srgbClr val="FFFF00"/>
                </a:highlight>
                <a:latin typeface="Roboto Mono"/>
                <a:ea typeface="Roboto Mono"/>
                <a:cs typeface="Roboto Mono"/>
                <a:sym typeface="Roboto Mono"/>
              </a:rPr>
              <a:t>dest_ip</a:t>
            </a:r>
            <a:endParaRPr dirty="0"/>
          </a:p>
        </p:txBody>
      </p:sp>
      <p:pic>
        <p:nvPicPr>
          <p:cNvPr id="2605" name="Google Shape;2605;p170"/>
          <p:cNvPicPr preferRelativeResize="0"/>
          <p:nvPr/>
        </p:nvPicPr>
        <p:blipFill>
          <a:blip r:embed="rId3">
            <a:alphaModFix/>
          </a:blip>
          <a:stretch>
            <a:fillRect/>
          </a:stretch>
        </p:blipFill>
        <p:spPr>
          <a:xfrm>
            <a:off x="91900" y="2252275"/>
            <a:ext cx="8839199" cy="243274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611" name="Google Shape;2611;p171"/>
          <p:cNvSpPr txBox="1">
            <a:spLocks noGrp="1"/>
          </p:cNvSpPr>
          <p:nvPr>
            <p:ph type="subTitle" idx="1"/>
          </p:nvPr>
        </p:nvSpPr>
        <p:spPr>
          <a:xfrm>
            <a:off x="430350" y="676000"/>
            <a:ext cx="9536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dirty="0">
                <a:solidFill>
                  <a:schemeClr val="dk1"/>
                </a:solidFill>
              </a:rPr>
              <a:t>User Interface</a:t>
            </a:r>
            <a:r>
              <a:rPr lang="en" dirty="0">
                <a:solidFill>
                  <a:schemeClr val="dk1"/>
                </a:solidFill>
              </a:rPr>
              <a:t>:  Change the color of the count to </a:t>
            </a:r>
            <a:r>
              <a:rPr lang="en" dirty="0">
                <a:solidFill>
                  <a:srgbClr val="CC0000"/>
                </a:solidFill>
              </a:rPr>
              <a:t>red</a:t>
            </a:r>
            <a:r>
              <a:rPr lang="en" dirty="0"/>
              <a:t> and </a:t>
            </a:r>
            <a:endParaRPr dirty="0"/>
          </a:p>
          <a:p>
            <a:pPr marL="0" lvl="0" indent="0" algn="l" rtl="0">
              <a:spcBef>
                <a:spcPts val="0"/>
              </a:spcBef>
              <a:spcAft>
                <a:spcPts val="0"/>
              </a:spcAft>
              <a:buNone/>
            </a:pPr>
            <a:r>
              <a:rPr lang="en" dirty="0"/>
              <a:t>the background to the </a:t>
            </a:r>
            <a:r>
              <a:rPr lang="en" b="1" dirty="0">
                <a:solidFill>
                  <a:srgbClr val="EFEFEF"/>
                </a:solidFill>
                <a:highlight>
                  <a:srgbClr val="434343"/>
                </a:highlight>
              </a:rPr>
              <a:t>Dark Theme</a:t>
            </a:r>
            <a:r>
              <a:rPr lang="en" b="1" dirty="0">
                <a:solidFill>
                  <a:srgbClr val="CCCCCC"/>
                </a:solidFill>
                <a:highlight>
                  <a:srgbClr val="434343"/>
                </a:highlight>
              </a:rPr>
              <a:t>. </a:t>
            </a:r>
            <a:endParaRPr b="1" dirty="0">
              <a:solidFill>
                <a:srgbClr val="CCCCCC"/>
              </a:solidFill>
              <a:highlight>
                <a:srgbClr val="434343"/>
              </a:highlight>
            </a:endParaRPr>
          </a:p>
          <a:p>
            <a:pPr marL="0" lvl="0" indent="0" algn="l" rtl="0">
              <a:spcBef>
                <a:spcPts val="0"/>
              </a:spcBef>
              <a:spcAft>
                <a:spcPts val="0"/>
              </a:spcAft>
              <a:buNone/>
            </a:pPr>
            <a:endParaRPr b="1" dirty="0"/>
          </a:p>
        </p:txBody>
      </p:sp>
      <p:sp>
        <p:nvSpPr>
          <p:cNvPr id="2612" name="Google Shape;2612;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2613" name="Google Shape;2613;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14" name="Google Shape;2614;p171"/>
          <p:cNvSpPr txBox="1">
            <a:spLocks noGrp="1"/>
          </p:cNvSpPr>
          <p:nvPr>
            <p:ph type="body" idx="3"/>
          </p:nvPr>
        </p:nvSpPr>
        <p:spPr>
          <a:xfrm>
            <a:off x="126650" y="1527300"/>
            <a:ext cx="2390100" cy="34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800"/>
              </a:spcBef>
              <a:spcAft>
                <a:spcPts val="0"/>
              </a:spcAft>
              <a:buNone/>
            </a:pPr>
            <a:r>
              <a:rPr lang="en"/>
              <a:t>The title for the count panel is called </a:t>
            </a:r>
            <a:r>
              <a:rPr lang="en" b="1"/>
              <a:t>Attacks</a:t>
            </a:r>
            <a:r>
              <a:rPr lang="en"/>
              <a:t>. </a:t>
            </a:r>
            <a:endParaRPr/>
          </a:p>
          <a:p>
            <a:pPr marL="0" lvl="0" indent="0" algn="l" rtl="0">
              <a:spcBef>
                <a:spcPts val="800"/>
              </a:spcBef>
              <a:spcAft>
                <a:spcPts val="0"/>
              </a:spcAft>
              <a:buNone/>
            </a:pPr>
            <a:endParaRPr/>
          </a:p>
          <a:p>
            <a:pPr marL="0" lvl="0" indent="0" algn="l" rtl="0">
              <a:spcBef>
                <a:spcPts val="800"/>
              </a:spcBef>
              <a:spcAft>
                <a:spcPts val="0"/>
              </a:spcAft>
              <a:buNone/>
            </a:pPr>
            <a:r>
              <a:rPr lang="en"/>
              <a:t>Most SOCs and NOCs prefer dark backgrounds. </a:t>
            </a:r>
            <a:endParaRPr/>
          </a:p>
          <a:p>
            <a:pPr marL="0" lvl="0" indent="0" algn="l" rtl="0">
              <a:spcBef>
                <a:spcPts val="800"/>
              </a:spcBef>
              <a:spcAft>
                <a:spcPts val="0"/>
              </a:spcAft>
              <a:buNone/>
            </a:pPr>
            <a:endParaRPr/>
          </a:p>
          <a:p>
            <a:pPr marL="0" lvl="0" indent="0" algn="l" rtl="0">
              <a:spcBef>
                <a:spcPts val="800"/>
              </a:spcBef>
              <a:spcAft>
                <a:spcPts val="800"/>
              </a:spcAft>
              <a:buNone/>
            </a:pPr>
            <a:r>
              <a:rPr lang="en"/>
              <a:t>These elements can be changed after the search is generated. </a:t>
            </a:r>
            <a:endParaRPr/>
          </a:p>
        </p:txBody>
      </p:sp>
      <p:pic>
        <p:nvPicPr>
          <p:cNvPr id="2615" name="Google Shape;2615;p171"/>
          <p:cNvPicPr preferRelativeResize="0"/>
          <p:nvPr/>
        </p:nvPicPr>
        <p:blipFill>
          <a:blip r:embed="rId3">
            <a:alphaModFix/>
          </a:blip>
          <a:stretch>
            <a:fillRect/>
          </a:stretch>
        </p:blipFill>
        <p:spPr>
          <a:xfrm>
            <a:off x="2443288" y="1438399"/>
            <a:ext cx="6498976" cy="308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sp>
        <p:nvSpPr>
          <p:cNvPr id="2083" name="Google Shape;2083;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Contingency Warm-Up Review</a:t>
            </a:r>
            <a:endParaRPr/>
          </a:p>
        </p:txBody>
      </p:sp>
      <p:sp>
        <p:nvSpPr>
          <p:cNvPr id="2084" name="Google Shape;2084;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Write an SPL command that will search for locked accounts. </a:t>
            </a:r>
            <a:endParaRPr b="1"/>
          </a:p>
        </p:txBody>
      </p:sp>
      <p:sp>
        <p:nvSpPr>
          <p:cNvPr id="2085" name="Google Shape;208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086" name="Google Shape;2086;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0" name="Google Shape;2620;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621" name="Google Shape;2621;p172"/>
          <p:cNvSpPr txBox="1">
            <a:spLocks noGrp="1"/>
          </p:cNvSpPr>
          <p:nvPr>
            <p:ph type="subTitle" idx="1"/>
          </p:nvPr>
        </p:nvSpPr>
        <p:spPr>
          <a:xfrm>
            <a:off x="430350" y="676000"/>
            <a:ext cx="9536100" cy="93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Where are the attacks originating?</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Zoom in and you’ll see.... </a:t>
            </a:r>
            <a:endParaRPr b="1">
              <a:solidFill>
                <a:schemeClr val="dk1"/>
              </a:solidFill>
            </a:endParaRPr>
          </a:p>
        </p:txBody>
      </p:sp>
      <p:sp>
        <p:nvSpPr>
          <p:cNvPr id="2622" name="Google Shape;2622;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2623" name="Google Shape;2623;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24" name="Google Shape;2624;p172"/>
          <p:cNvPicPr preferRelativeResize="0"/>
          <p:nvPr/>
        </p:nvPicPr>
        <p:blipFill>
          <a:blip r:embed="rId3">
            <a:alphaModFix/>
          </a:blip>
          <a:stretch>
            <a:fillRect/>
          </a:stretch>
        </p:blipFill>
        <p:spPr>
          <a:xfrm>
            <a:off x="1472737" y="1757900"/>
            <a:ext cx="6198514" cy="2938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Visualizations Activity Review</a:t>
            </a:r>
            <a:endParaRPr/>
          </a:p>
        </p:txBody>
      </p:sp>
      <p:sp>
        <p:nvSpPr>
          <p:cNvPr id="2630" name="Google Shape;2630;p173"/>
          <p:cNvSpPr txBox="1">
            <a:spLocks noGrp="1"/>
          </p:cNvSpPr>
          <p:nvPr>
            <p:ph type="subTitle" idx="1"/>
          </p:nvPr>
        </p:nvSpPr>
        <p:spPr>
          <a:xfrm>
            <a:off x="430350" y="676000"/>
            <a:ext cx="9536100" cy="93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Where are the attacks originating?</a:t>
            </a:r>
            <a:endParaRPr b="1">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Zoom in and you’ll see  </a:t>
            </a:r>
            <a:r>
              <a:rPr lang="en" sz="2400" b="1">
                <a:solidFill>
                  <a:schemeClr val="dk1"/>
                </a:solidFill>
                <a:highlight>
                  <a:srgbClr val="FFFF00"/>
                </a:highlight>
              </a:rPr>
              <a:t>DENVER</a:t>
            </a:r>
            <a:endParaRPr sz="2400" b="1">
              <a:solidFill>
                <a:schemeClr val="dk1"/>
              </a:solidFill>
              <a:highlight>
                <a:srgbClr val="FFFF00"/>
              </a:highlight>
            </a:endParaRPr>
          </a:p>
        </p:txBody>
      </p:sp>
      <p:sp>
        <p:nvSpPr>
          <p:cNvPr id="2631" name="Google Shape;2631;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2632" name="Google Shape;2632;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33" name="Google Shape;2633;p173"/>
          <p:cNvPicPr preferRelativeResize="0"/>
          <p:nvPr/>
        </p:nvPicPr>
        <p:blipFill>
          <a:blip r:embed="rId3">
            <a:alphaModFix/>
          </a:blip>
          <a:stretch>
            <a:fillRect/>
          </a:stretch>
        </p:blipFill>
        <p:spPr>
          <a:xfrm>
            <a:off x="1472737" y="1757900"/>
            <a:ext cx="6198514" cy="2938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639" name="Google Shape;2639;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you will be able to:</a:t>
            </a:r>
            <a:endParaRPr/>
          </a:p>
        </p:txBody>
      </p:sp>
      <p:sp>
        <p:nvSpPr>
          <p:cNvPr id="2640" name="Google Shape;264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2641" name="Google Shape;2641;p1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42" name="Google Shape;2642;p174"/>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Splunk’s documentation to implement new search commands.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Generate and use reports from Intrusion Prevention System logs.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Perform statistical analysis based on event information. </a:t>
            </a:r>
            <a:endParaRPr sz="1800">
              <a:solidFill>
                <a:schemeClr val="dk1"/>
              </a:solidFill>
              <a:latin typeface="Roboto Light"/>
              <a:ea typeface="Roboto Light"/>
              <a:cs typeface="Roboto Light"/>
              <a:sym typeface="Roboto Light"/>
            </a:endParaRPr>
          </a:p>
          <a:p>
            <a:pPr marL="457200" lvl="0" indent="-342900" algn="l" rtl="0">
              <a:lnSpc>
                <a:spcPct val="115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Demonstrate how dashboards are used to accelerate </a:t>
            </a:r>
            <a:r>
              <a:rPr lang="en" sz="1800" i="1">
                <a:solidFill>
                  <a:schemeClr val="dk1"/>
                </a:solidFill>
                <a:latin typeface="Roboto Light"/>
                <a:ea typeface="Roboto Light"/>
                <a:cs typeface="Roboto Light"/>
                <a:sym typeface="Roboto Light"/>
              </a:rPr>
              <a:t>time-to-insight</a:t>
            </a:r>
            <a:r>
              <a:rPr lang="en" sz="1800">
                <a:solidFill>
                  <a:schemeClr val="dk1"/>
                </a:solidFill>
                <a:latin typeface="Roboto Light"/>
                <a:ea typeface="Roboto Light"/>
                <a:cs typeface="Roboto Light"/>
                <a:sym typeface="Roboto Light"/>
              </a:rPr>
              <a:t> and </a:t>
            </a:r>
            <a:r>
              <a:rPr lang="en" sz="1800" i="1">
                <a:solidFill>
                  <a:schemeClr val="dk1"/>
                </a:solidFill>
                <a:latin typeface="Roboto Light"/>
                <a:ea typeface="Roboto Light"/>
                <a:cs typeface="Roboto Light"/>
                <a:sym typeface="Roboto Light"/>
              </a:rPr>
              <a:t>time-to-action</a:t>
            </a:r>
            <a:r>
              <a:rPr lang="en" sz="1800">
                <a:solidFill>
                  <a:schemeClr val="dk1"/>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visualization to compare and aggregate event field data.  </a:t>
            </a:r>
            <a:endParaRPr sz="1800">
              <a:solidFill>
                <a:schemeClr val="dk1"/>
              </a:solidFill>
              <a:latin typeface="Roboto Light"/>
              <a:ea typeface="Roboto Light"/>
              <a:cs typeface="Roboto Light"/>
              <a:sym typeface="Roboto Light"/>
            </a:endParaRPr>
          </a:p>
          <a:p>
            <a:pPr marL="0" lvl="0" indent="0" algn="l" rtl="0">
              <a:lnSpc>
                <a:spcPct val="150000"/>
              </a:lnSpc>
              <a:spcBef>
                <a:spcPts val="300"/>
              </a:spcBef>
              <a:spcAft>
                <a:spcPts val="300"/>
              </a:spcAft>
              <a:buNone/>
            </a:pPr>
            <a:endParaRPr sz="1800">
              <a:latin typeface="Roboto Light"/>
              <a:ea typeface="Roboto Light"/>
              <a:cs typeface="Roboto Light"/>
              <a:sym typeface="Roboto Light"/>
            </a:endParaRPr>
          </a:p>
        </p:txBody>
      </p:sp>
      <p:sp>
        <p:nvSpPr>
          <p:cNvPr id="2643" name="Google Shape;2643;p174"/>
          <p:cNvSpPr/>
          <p:nvPr/>
        </p:nvSpPr>
        <p:spPr>
          <a:xfrm>
            <a:off x="430175" y="2215650"/>
            <a:ext cx="355500" cy="3294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74"/>
          <p:cNvSpPr/>
          <p:nvPr/>
        </p:nvSpPr>
        <p:spPr>
          <a:xfrm>
            <a:off x="430175" y="1801100"/>
            <a:ext cx="355500" cy="3294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74"/>
          <p:cNvSpPr/>
          <p:nvPr/>
        </p:nvSpPr>
        <p:spPr>
          <a:xfrm>
            <a:off x="430175" y="1386550"/>
            <a:ext cx="355500" cy="3294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74"/>
          <p:cNvSpPr/>
          <p:nvPr/>
        </p:nvSpPr>
        <p:spPr>
          <a:xfrm>
            <a:off x="430175" y="2630200"/>
            <a:ext cx="355500" cy="3294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74"/>
          <p:cNvSpPr/>
          <p:nvPr/>
        </p:nvSpPr>
        <p:spPr>
          <a:xfrm>
            <a:off x="430175" y="3358875"/>
            <a:ext cx="355500" cy="3294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17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
        <p:nvSpPr>
          <p:cNvPr id="2653" name="Google Shape;2653;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73</a:t>
            </a:fld>
            <a:endParaRPr/>
          </a:p>
        </p:txBody>
      </p:sp>
      <p:sp>
        <p:nvSpPr>
          <p:cNvPr id="2654" name="Google Shape;2654;p1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55" name="Google Shape;2655;p175"/>
          <p:cNvPicPr preferRelativeResize="0"/>
          <p:nvPr/>
        </p:nvPicPr>
        <p:blipFill>
          <a:blip r:embed="rId3">
            <a:alphaModFix/>
          </a:blip>
          <a:stretch>
            <a:fillRect/>
          </a:stretch>
        </p:blipFill>
        <p:spPr>
          <a:xfrm>
            <a:off x="-55875" y="3713175"/>
            <a:ext cx="9258775" cy="149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Contingency Warm-Up Review</a:t>
            </a:r>
            <a:endParaRPr/>
          </a:p>
        </p:txBody>
      </p:sp>
      <p:sp>
        <p:nvSpPr>
          <p:cNvPr id="2092" name="Google Shape;2092;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Write an SPL command that will search for locked accounts. </a:t>
            </a:r>
            <a:endParaRPr b="1"/>
          </a:p>
        </p:txBody>
      </p:sp>
      <p:sp>
        <p:nvSpPr>
          <p:cNvPr id="2093" name="Google Shape;2093;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94" name="Google Shape;2094;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5" name="Google Shape;2095;p110"/>
          <p:cNvSpPr txBox="1">
            <a:spLocks noGrp="1"/>
          </p:cNvSpPr>
          <p:nvPr>
            <p:ph type="body" idx="3"/>
          </p:nvPr>
        </p:nvSpPr>
        <p:spPr>
          <a:xfrm>
            <a:off x="175" y="1284250"/>
            <a:ext cx="9144000" cy="1148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Answers may vary:</a:t>
            </a:r>
            <a:endParaRPr sz="1600"/>
          </a:p>
          <a:p>
            <a:pPr marL="0" lvl="0" indent="0" algn="l" rtl="0">
              <a:spcBef>
                <a:spcPts val="800"/>
              </a:spcBef>
              <a:spcAft>
                <a:spcPts val="800"/>
              </a:spcAft>
              <a:buNone/>
            </a:pPr>
            <a:r>
              <a:rPr lang="en" sz="1800">
                <a:highlight>
                  <a:srgbClr val="FFFF00"/>
                </a:highlight>
                <a:latin typeface="Roboto Mono"/>
                <a:ea typeface="Roboto Mono"/>
                <a:cs typeface="Roboto Mono"/>
                <a:sym typeface="Roboto Mono"/>
              </a:rPr>
              <a:t>source=”wineventlogs_baseline.csv “locked”</a:t>
            </a:r>
            <a:endParaRPr sz="1800">
              <a:highlight>
                <a:srgbClr val="FFFF00"/>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Contingency Warm-Up Review</a:t>
            </a:r>
            <a:endParaRPr/>
          </a:p>
        </p:txBody>
      </p:sp>
      <p:sp>
        <p:nvSpPr>
          <p:cNvPr id="2101" name="Google Shape;2101;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Contingency tables can be used to detect abnormal activity. </a:t>
            </a:r>
            <a:endParaRPr b="1"/>
          </a:p>
        </p:txBody>
      </p:sp>
      <p:sp>
        <p:nvSpPr>
          <p:cNvPr id="2102" name="Google Shape;210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03" name="Google Shape;2103;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4" name="Google Shape;2104;p111"/>
          <p:cNvSpPr txBox="1">
            <a:spLocks noGrp="1"/>
          </p:cNvSpPr>
          <p:nvPr>
            <p:ph type="body" idx="3"/>
          </p:nvPr>
        </p:nvSpPr>
        <p:spPr>
          <a:xfrm>
            <a:off x="175" y="1284250"/>
            <a:ext cx="9144000" cy="1148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dirty="0"/>
              <a:t>The </a:t>
            </a:r>
            <a:r>
              <a:rPr lang="en" sz="1600" dirty="0">
                <a:latin typeface="Roboto Mono"/>
                <a:ea typeface="Roboto Mono"/>
                <a:cs typeface="Roboto Mono"/>
                <a:sym typeface="Roboto Mono"/>
              </a:rPr>
              <a:t>locked</a:t>
            </a:r>
            <a:r>
              <a:rPr lang="en" sz="1600" dirty="0"/>
              <a:t> search uses a pipe with the </a:t>
            </a:r>
            <a:r>
              <a:rPr lang="en" sz="1600" dirty="0">
                <a:latin typeface="Roboto Mono"/>
                <a:ea typeface="Roboto Mono"/>
                <a:cs typeface="Roboto Mono"/>
                <a:sym typeface="Roboto Mono"/>
              </a:rPr>
              <a:t>contingency command</a:t>
            </a:r>
            <a:r>
              <a:rPr lang="en" sz="1600" dirty="0"/>
              <a:t> to gather the search results. </a:t>
            </a:r>
            <a:endParaRPr sz="1600" dirty="0"/>
          </a:p>
          <a:p>
            <a:pPr marL="0" lvl="0" indent="0" algn="l" rtl="0">
              <a:spcBef>
                <a:spcPts val="800"/>
              </a:spcBef>
              <a:spcAft>
                <a:spcPts val="800"/>
              </a:spcAft>
              <a:buNone/>
            </a:pPr>
            <a:r>
              <a:rPr lang="en" sz="1600" dirty="0">
                <a:highlight>
                  <a:srgbClr val="FFFF00"/>
                </a:highlight>
                <a:latin typeface="Roboto Mono"/>
                <a:ea typeface="Roboto Mono"/>
                <a:cs typeface="Roboto Mono"/>
                <a:sym typeface="Roboto Mono"/>
              </a:rPr>
              <a:t>source=“</a:t>
            </a:r>
            <a:r>
              <a:rPr lang="en" sz="1600" dirty="0" err="1">
                <a:highlight>
                  <a:srgbClr val="FFFF00"/>
                </a:highlight>
                <a:latin typeface="Roboto Mono"/>
                <a:ea typeface="Roboto Mono"/>
                <a:cs typeface="Roboto Mono"/>
                <a:sym typeface="Roboto Mono"/>
              </a:rPr>
              <a:t>wineventlogs_baseline.csv</a:t>
            </a:r>
            <a:r>
              <a:rPr lang="en" sz="1600" dirty="0">
                <a:highlight>
                  <a:srgbClr val="FFFF00"/>
                </a:highlight>
                <a:latin typeface="Roboto Mono"/>
                <a:ea typeface="Roboto Mono"/>
                <a:cs typeface="Roboto Mono"/>
                <a:sym typeface="Roboto Mono"/>
              </a:rPr>
              <a:t>” host=”=“</a:t>
            </a:r>
            <a:r>
              <a:rPr lang="en" sz="1600" dirty="0" err="1">
                <a:highlight>
                  <a:srgbClr val="FFFF00"/>
                </a:highlight>
                <a:latin typeface="Roboto Mono"/>
                <a:ea typeface="Roboto Mono"/>
                <a:cs typeface="Roboto Mono"/>
                <a:sym typeface="Roboto Mono"/>
              </a:rPr>
              <a:t>splunk</a:t>
            </a:r>
            <a:r>
              <a:rPr lang="en" sz="1600" dirty="0">
                <a:highlight>
                  <a:srgbClr val="FFFF00"/>
                </a:highlight>
                <a:latin typeface="Roboto Mono"/>
                <a:ea typeface="Roboto Mono"/>
                <a:cs typeface="Roboto Mono"/>
                <a:sym typeface="Roboto Mono"/>
              </a:rPr>
              <a:t>-VirtualBox” </a:t>
            </a:r>
            <a:r>
              <a:rPr lang="en" sz="1600" dirty="0" err="1">
                <a:highlight>
                  <a:srgbClr val="FFFF00"/>
                </a:highlight>
                <a:latin typeface="Roboto Mono"/>
                <a:ea typeface="Roboto Mono"/>
                <a:cs typeface="Roboto Mono"/>
                <a:sym typeface="Roboto Mono"/>
              </a:rPr>
              <a:t>sourcetype</a:t>
            </a:r>
            <a:r>
              <a:rPr lang="en" sz="1600" dirty="0">
                <a:highlight>
                  <a:srgbClr val="FFFF00"/>
                </a:highlight>
                <a:latin typeface="Roboto Mono"/>
                <a:ea typeface="Roboto Mono"/>
                <a:cs typeface="Roboto Mono"/>
                <a:sym typeface="Roboto Mono"/>
              </a:rPr>
              <a:t>=“csv” locked | contingency </a:t>
            </a:r>
            <a:r>
              <a:rPr lang="en" sz="1600" dirty="0" err="1">
                <a:highlight>
                  <a:srgbClr val="FFFF00"/>
                </a:highlight>
                <a:latin typeface="Roboto Mono"/>
                <a:ea typeface="Roboto Mono"/>
                <a:cs typeface="Roboto Mono"/>
                <a:sym typeface="Roboto Mono"/>
              </a:rPr>
              <a:t>Account_Name</a:t>
            </a:r>
            <a:r>
              <a:rPr lang="en" sz="1600" dirty="0">
                <a:highlight>
                  <a:srgbClr val="FFFF00"/>
                </a:highlight>
                <a:latin typeface="Roboto Mono"/>
                <a:ea typeface="Roboto Mono"/>
                <a:cs typeface="Roboto Mono"/>
                <a:sym typeface="Roboto Mono"/>
              </a:rPr>
              <a:t> </a:t>
            </a:r>
            <a:r>
              <a:rPr lang="en" sz="1600" dirty="0" err="1">
                <a:highlight>
                  <a:srgbClr val="FFFF00"/>
                </a:highlight>
                <a:latin typeface="Roboto Mono"/>
                <a:ea typeface="Roboto Mono"/>
                <a:cs typeface="Roboto Mono"/>
                <a:sym typeface="Roboto Mono"/>
              </a:rPr>
              <a:t>Account_Domain</a:t>
            </a:r>
            <a:endParaRPr sz="1600" dirty="0">
              <a:highlight>
                <a:srgbClr val="FFFF00"/>
              </a:highlight>
              <a:latin typeface="Roboto Mono"/>
              <a:ea typeface="Roboto Mono"/>
              <a:cs typeface="Roboto Mono"/>
              <a:sym typeface="Roboto Mono"/>
            </a:endParaRPr>
          </a:p>
        </p:txBody>
      </p:sp>
      <p:pic>
        <p:nvPicPr>
          <p:cNvPr id="2105" name="Google Shape;2105;p111"/>
          <p:cNvPicPr preferRelativeResize="0"/>
          <p:nvPr/>
        </p:nvPicPr>
        <p:blipFill>
          <a:blip r:embed="rId3">
            <a:alphaModFix/>
          </a:blip>
          <a:stretch>
            <a:fillRect/>
          </a:stretch>
        </p:blipFill>
        <p:spPr>
          <a:xfrm>
            <a:off x="152400" y="2585350"/>
            <a:ext cx="8839200" cy="2049055"/>
          </a:xfrm>
          <a:prstGeom prst="rect">
            <a:avLst/>
          </a:prstGeom>
          <a:noFill/>
          <a:ln>
            <a:noFill/>
          </a:ln>
          <a:effectLst>
            <a:outerShdw blurRad="414338" dist="19050" dir="5400000" algn="bl" rotWithShape="0">
              <a:srgbClr val="073763">
                <a:alpha val="50000"/>
              </a:srgbClr>
            </a:outerShdw>
          </a:effec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1419</TotalTime>
  <Words>3162</Words>
  <Application>Microsoft Macintosh PowerPoint</Application>
  <PresentationFormat>On-screen Show (16:9)</PresentationFormat>
  <Paragraphs>479</Paragraphs>
  <Slides>73</Slides>
  <Notes>73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73</vt:i4>
      </vt:variant>
    </vt:vector>
  </HeadingPairs>
  <TitlesOfParts>
    <vt:vector size="83" baseType="lpstr">
      <vt:lpstr>Arial</vt:lpstr>
      <vt:lpstr>Roboto Mono Light</vt:lpstr>
      <vt:lpstr>Roboto Mono</vt:lpstr>
      <vt:lpstr>Roboto Light</vt:lpstr>
      <vt:lpstr>Roboto Mono Medium</vt:lpstr>
      <vt:lpstr>Roboto Medium</vt:lpstr>
      <vt:lpstr>Roboto Thin</vt:lpstr>
      <vt:lpstr>Roboto</vt:lpstr>
      <vt:lpstr>Simple Light</vt:lpstr>
      <vt:lpstr>Simple Light</vt:lpstr>
      <vt:lpstr>SIEMS, Day 3</vt:lpstr>
      <vt:lpstr>Class Objectives</vt:lpstr>
      <vt:lpstr>Day 2 Recap</vt:lpstr>
      <vt:lpstr>Day 2 Recap</vt:lpstr>
      <vt:lpstr>20 Minutes</vt:lpstr>
      <vt:lpstr>PowerPoint Presentation</vt:lpstr>
      <vt:lpstr>Contingency Warm-Up Review</vt:lpstr>
      <vt:lpstr>Contingency Warm-Up Review</vt:lpstr>
      <vt:lpstr>Contingency Warm-Up Review</vt:lpstr>
      <vt:lpstr>Contingency Warm-Up Review</vt:lpstr>
      <vt:lpstr>Contingency Warm-Up Review</vt:lpstr>
      <vt:lpstr>Contingency Warm-Up Review</vt:lpstr>
      <vt:lpstr>Generating Reports in Splunk</vt:lpstr>
      <vt:lpstr>Generating Reports in Splunk</vt:lpstr>
      <vt:lpstr>Reports and Dashboards Demo </vt:lpstr>
      <vt:lpstr>Generate a Report for Failed Login Attempts</vt:lpstr>
      <vt:lpstr>Introduction to the Next Activity: </vt:lpstr>
      <vt:lpstr>Introduction to the Next Activity: </vt:lpstr>
      <vt:lpstr>Introduction to the Next Activity: </vt:lpstr>
      <vt:lpstr>20 Minutes</vt:lpstr>
      <vt:lpstr>PowerPoint Presentation</vt:lpstr>
      <vt:lpstr>Activity Review</vt:lpstr>
      <vt:lpstr>Activity Review Part 1: Creating the Search</vt:lpstr>
      <vt:lpstr>Activity Review Part 1: Creating the Search</vt:lpstr>
      <vt:lpstr>Activity Review Part 1: Creating the Search</vt:lpstr>
      <vt:lpstr>Activity Review Part 1: Creating the Search</vt:lpstr>
      <vt:lpstr>Activity Review Part 1: Creating the Search</vt:lpstr>
      <vt:lpstr>Activity Review Part 1: Creating the Search</vt:lpstr>
      <vt:lpstr>Activity Review Part 1: Creating the Search</vt:lpstr>
      <vt:lpstr>Activity Review Part 2 and 3</vt:lpstr>
      <vt:lpstr>Activity Review Part 2 and 3</vt:lpstr>
      <vt:lpstr>Activity Review Part 2 and 3</vt:lpstr>
      <vt:lpstr>Activity Review: Extra Challenge and Report Results</vt:lpstr>
      <vt:lpstr>Activity Review: Extra Challenge and Report Results</vt:lpstr>
      <vt:lpstr>Activity Review: Extra Challenge and Report Results</vt:lpstr>
      <vt:lpstr>PowerPoint Presentation</vt:lpstr>
      <vt:lpstr>Working with Splunk Dashboards</vt:lpstr>
      <vt:lpstr>Splunk Dashboards</vt:lpstr>
      <vt:lpstr>Adding an Existing Search to a Dashboard</vt:lpstr>
      <vt:lpstr>15 Minutes</vt:lpstr>
      <vt:lpstr>PowerPoint Presentation</vt:lpstr>
      <vt:lpstr>Activity Review Part 1: Creating a Search and Report </vt:lpstr>
      <vt:lpstr>Activity Review Part 1: Creating a Search and Report </vt:lpstr>
      <vt:lpstr>Activity Review Part 1: Creating a Search and Report </vt:lpstr>
      <vt:lpstr>Activity Review Part 2: Creating a New Dashboard for Report</vt:lpstr>
      <vt:lpstr>Activity Review Part 2: Creating a New Dashboard for Report</vt:lpstr>
      <vt:lpstr>Activity Review Part 2: Creating a New Dashboard for Report</vt:lpstr>
      <vt:lpstr>Activity Review Part 3: Add Existing Search Report to a Dashboard</vt:lpstr>
      <vt:lpstr>Activity Review Part 3: Add Existing Search Report to a Dashboard</vt:lpstr>
      <vt:lpstr>Activity Review Part 3: Add Existing Search Report to a Dashboard</vt:lpstr>
      <vt:lpstr>Activity Review Part 4: Edit the Dashboard</vt:lpstr>
      <vt:lpstr>Activity Review Part 4: Edit the Dashboard</vt:lpstr>
      <vt:lpstr>Visualizations</vt:lpstr>
      <vt:lpstr>Visualizing Event Data in Splunk</vt:lpstr>
      <vt:lpstr>Visualization Demo: Time Chart</vt:lpstr>
      <vt:lpstr>Visualization Demo: Cluster Map</vt:lpstr>
      <vt:lpstr>Visualizing Data from Firewall Attack Logs</vt:lpstr>
      <vt:lpstr>20 Minutes</vt:lpstr>
      <vt:lpstr>PowerPoint Presentation</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Visualizations Activity Review</vt:lpstr>
      <vt:lpstr>Class Objectives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SIEMS, Day 3</dc:title>
  <cp:lastModifiedBy>Tony Wilson</cp:lastModifiedBy>
  <cp:revision>10</cp:revision>
  <dcterms:modified xsi:type="dcterms:W3CDTF">2019-09-10T02:48:28Z</dcterms:modified>
</cp:coreProperties>
</file>